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autoCompressPictures="0">
  <p:sldMasterIdLst>
    <p:sldMasterId id="2147483840" r:id="rId1"/>
  </p:sldMasterIdLst>
  <p:notesMasterIdLst>
    <p:notesMasterId r:id="rId11"/>
  </p:notesMasterIdLst>
  <p:sldIdLst>
    <p:sldId id="258" r:id="rId2"/>
    <p:sldId id="285" r:id="rId3"/>
    <p:sldId id="286" r:id="rId4"/>
    <p:sldId id="287" r:id="rId5"/>
    <p:sldId id="311" r:id="rId6"/>
    <p:sldId id="288" r:id="rId7"/>
    <p:sldId id="315" r:id="rId8"/>
    <p:sldId id="314" r:id="rId9"/>
    <p:sldId id="29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EF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9010" autoAdjust="0"/>
    <p:restoredTop sz="92133" autoAdjust="0"/>
  </p:normalViewPr>
  <p:slideViewPr>
    <p:cSldViewPr snapToGrid="0">
      <p:cViewPr varScale="1">
        <p:scale>
          <a:sx n="101" d="100"/>
          <a:sy n="101" d="100"/>
        </p:scale>
        <p:origin x="232" y="2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2.png>
</file>

<file path=ppt/media/image3.png>
</file>

<file path=ppt/media/image4.jpg>
</file>

<file path=ppt/media/image5.png>
</file>

<file path=ppt/media/image6.png>
</file>

<file path=ppt/media/image7.gif>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10/26/21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188303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0</a:t>
            </a:fld>
            <a:endParaRPr lang="en-US"/>
          </a:p>
        </p:txBody>
      </p:sp>
    </p:spTree>
    <p:extLst>
      <p:ext uri="{BB962C8B-B14F-4D97-AF65-F5344CB8AC3E}">
        <p14:creationId xmlns:p14="http://schemas.microsoft.com/office/powerpoint/2010/main" val="7172956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latin typeface="Candara" panose="020E0502030303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latin typeface="Candara" panose="020E0502030303020204" pitchFamily="34" charset="0"/>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latin typeface="Candara" panose="020E0502030303020204" pitchFamily="34" charset="0"/>
              </a:defRPr>
            </a:lvl1pPr>
          </a:lstStyle>
          <a:p>
            <a:fld id="{87645D96-3108-B545-9B42-23C24617A283}" type="datetime1">
              <a:rPr lang="en-US" smtClean="0"/>
              <a:t>10/26/21</a:t>
            </a:fld>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ooter Placeholder 4">
            <a:extLst>
              <a:ext uri="{FF2B5EF4-FFF2-40B4-BE49-F238E27FC236}">
                <a16:creationId xmlns:a16="http://schemas.microsoft.com/office/drawing/2014/main" id="{C081E0C3-1731-D345-8129-B58754451913}"/>
              </a:ext>
            </a:extLst>
          </p:cNvPr>
          <p:cNvSpPr txBox="1">
            <a:spLocks/>
          </p:cNvSpPr>
          <p:nvPr userDrawn="1"/>
        </p:nvSpPr>
        <p:spPr>
          <a:xfrm rot="16200000">
            <a:off x="9959340" y="4198937"/>
            <a:ext cx="3581400" cy="365125"/>
          </a:xfrm>
          <a:prstGeom prst="rect">
            <a:avLst/>
          </a:prstGeom>
        </p:spPr>
        <p:txBody>
          <a:bodyPr/>
          <a:lstStyle>
            <a:defPPr>
              <a:defRPr lang="en-US"/>
            </a:defPPr>
            <a:lvl1pPr marL="0" algn="l" defTabSz="457200" rtl="0" eaLnBrk="1" latinLnBrk="0" hangingPunct="1">
              <a:defRPr sz="1100" kern="1200">
                <a:solidFill>
                  <a:schemeClr val="bg1"/>
                </a:solidFill>
                <a:latin typeface="Candara" panose="020E0502030303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FFFFFF"/>
                </a:solidFill>
                <a:effectLst/>
                <a:uLnTx/>
                <a:uFillTx/>
                <a:latin typeface="Candara" panose="020E0502030303020204" pitchFamily="34" charset="0"/>
                <a:ea typeface="+mn-ea"/>
                <a:cs typeface="+mn-cs"/>
              </a:rPr>
              <a:t>VMSG GIS for Geoscientists- Session 1 - GIS Fundamentals  Presented by N.D. Barber (Cambridge) ndb38@cam.ac.uk</a:t>
            </a:r>
          </a:p>
        </p:txBody>
      </p:sp>
    </p:spTree>
    <p:extLst>
      <p:ext uri="{BB962C8B-B14F-4D97-AF65-F5344CB8AC3E}">
        <p14:creationId xmlns:p14="http://schemas.microsoft.com/office/powerpoint/2010/main" val="50051395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C19497-7443-3649-BD98-86E7AA467390}" type="datetime1">
              <a:rPr lang="en-US" smtClean="0"/>
              <a:t>10/26/21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8" name="Footer Placeholder 4">
            <a:extLst>
              <a:ext uri="{FF2B5EF4-FFF2-40B4-BE49-F238E27FC236}">
                <a16:creationId xmlns:a16="http://schemas.microsoft.com/office/drawing/2014/main" id="{D9D860CD-5EE8-C746-A2B4-022EC9CF82DF}"/>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5140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C12939-C404-CD42-9389-BDB8482DAA01}" type="datetime1">
              <a:rPr lang="en-US" smtClean="0"/>
              <a:t>10/26/21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8" name="Footer Placeholder 4">
            <a:extLst>
              <a:ext uri="{FF2B5EF4-FFF2-40B4-BE49-F238E27FC236}">
                <a16:creationId xmlns:a16="http://schemas.microsoft.com/office/drawing/2014/main" id="{9A7BA60C-CAE8-4D47-A293-E775DF9187F5}"/>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862897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Candara" panose="020E0502030303020204" pitchFamily="34" charset="0"/>
              </a:defRPr>
            </a:lvl1pPr>
            <a:lvl2pPr>
              <a:defRPr>
                <a:latin typeface="Candara" panose="020E0502030303020204" pitchFamily="34" charset="0"/>
              </a:defRPr>
            </a:lvl2pPr>
            <a:lvl3pPr>
              <a:defRPr>
                <a:latin typeface="Candara" panose="020E0502030303020204" pitchFamily="34" charset="0"/>
              </a:defRPr>
            </a:lvl3pPr>
            <a:lvl4pPr>
              <a:defRPr>
                <a:latin typeface="Candara" panose="020E0502030303020204" pitchFamily="34" charset="0"/>
              </a:defRPr>
            </a:lvl4pPr>
            <a:lvl5pPr>
              <a:defRPr>
                <a:latin typeface="Candara" panose="020E0502030303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058645-6F24-9C43-8FC3-443F02031404}" type="datetime1">
              <a:rPr lang="en-US" smtClean="0"/>
              <a:t>10/26/21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8" name="Footer Placeholder 4">
            <a:extLst>
              <a:ext uri="{FF2B5EF4-FFF2-40B4-BE49-F238E27FC236}">
                <a16:creationId xmlns:a16="http://schemas.microsoft.com/office/drawing/2014/main" id="{FC728FF1-E7E8-F348-9DF4-0E31522E02B1}"/>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48827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atin typeface="Candara" panose="020E0502030303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latin typeface="Candara" panose="020E0502030303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3754D5-8BE9-294A-B481-283E1E39E0CC}" type="datetime1">
              <a:rPr lang="en-US" smtClean="0"/>
              <a:t>10/26/21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Footer Placeholder 4">
            <a:extLst>
              <a:ext uri="{FF2B5EF4-FFF2-40B4-BE49-F238E27FC236}">
                <a16:creationId xmlns:a16="http://schemas.microsoft.com/office/drawing/2014/main" id="{CB58116F-31CC-8B4A-B160-7C8508711AD5}"/>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705858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atin typeface="Candara" panose="020E0502030303020204" pitchFamily="34" charset="0"/>
              </a:defRPr>
            </a:lvl1pPr>
          </a:lstStyle>
          <a:p>
            <a:fld id="{CA2FF639-FC09-5F4A-B23C-8B1FDDDDEFBF}" type="datetime1">
              <a:rPr lang="en-US" smtClean="0"/>
              <a:t>10/26/21</a:t>
            </a:fld>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
        <p:nvSpPr>
          <p:cNvPr id="9" name="Footer Placeholder 4">
            <a:extLst>
              <a:ext uri="{FF2B5EF4-FFF2-40B4-BE49-F238E27FC236}">
                <a16:creationId xmlns:a16="http://schemas.microsoft.com/office/drawing/2014/main" id="{F98B3597-D16B-ED42-BE38-A7CB26D06723}"/>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760718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latin typeface="Candara" panose="020E05020303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Candara" panose="020E0502030303020204" pitchFamily="34"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Candara" panose="020E0502030303020204" pitchFamily="34" charset="0"/>
              </a:defRPr>
            </a:lvl1pPr>
          </a:lstStyle>
          <a:p>
            <a:fld id="{FC355047-41C0-8641-9CD9-E597560F38B5}" type="datetime1">
              <a:rPr lang="en-US" smtClean="0"/>
              <a:t>10/26/21</a:t>
            </a:fld>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
        <p:nvSpPr>
          <p:cNvPr id="12" name="Footer Placeholder 4">
            <a:extLst>
              <a:ext uri="{FF2B5EF4-FFF2-40B4-BE49-F238E27FC236}">
                <a16:creationId xmlns:a16="http://schemas.microsoft.com/office/drawing/2014/main" id="{E355F4AE-2102-B049-BF66-5990224E9980}"/>
              </a:ext>
            </a:extLst>
          </p:cNvPr>
          <p:cNvSpPr>
            <a:spLocks noGrp="1"/>
          </p:cNvSpPr>
          <p:nvPr>
            <p:ph type="ftr" sz="quarter" idx="1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227059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Candara" panose="020E0502030303020204" pitchFamily="34" charset="0"/>
              </a:defRPr>
            </a:lvl1pPr>
          </a:lstStyle>
          <a:p>
            <a:fld id="{36C54D54-7A92-A645-BFCE-8BE6B8068A7A}" type="datetime1">
              <a:rPr lang="en-US" smtClean="0"/>
              <a:t>10/26/21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
        <p:nvSpPr>
          <p:cNvPr id="8" name="Footer Placeholder 4">
            <a:extLst>
              <a:ext uri="{FF2B5EF4-FFF2-40B4-BE49-F238E27FC236}">
                <a16:creationId xmlns:a16="http://schemas.microsoft.com/office/drawing/2014/main" id="{9BCEC403-26E1-EE48-861D-F3778E0EA871}"/>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686757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Candara" panose="020E0502030303020204" pitchFamily="34" charset="0"/>
              </a:defRPr>
            </a:lvl1pPr>
          </a:lstStyle>
          <a:p>
            <a:fld id="{B6F76746-A03E-1446-B7CF-798FC3EE1D94}" type="datetime1">
              <a:rPr lang="en-US" smtClean="0"/>
              <a:t>10/26/21</a:t>
            </a:fld>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
        <p:nvSpPr>
          <p:cNvPr id="6" name="Footer Placeholder 4">
            <a:extLst>
              <a:ext uri="{FF2B5EF4-FFF2-40B4-BE49-F238E27FC236}">
                <a16:creationId xmlns:a16="http://schemas.microsoft.com/office/drawing/2014/main" id="{5354ABBF-A5B6-9B41-B50D-C8D942C8375B}"/>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15205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atin typeface="Candara" panose="020E0502030303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atin typeface="Candara" panose="020E0502030303020204" pitchFamily="34" charset="0"/>
              </a:defRPr>
            </a:lvl1pPr>
            <a:lvl2pPr>
              <a:defRPr sz="1800">
                <a:latin typeface="Candara" panose="020E0502030303020204" pitchFamily="34" charset="0"/>
              </a:defRPr>
            </a:lvl2pPr>
            <a:lvl3pPr>
              <a:defRPr sz="16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atin typeface="Candara" panose="020E0502030303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Candara" panose="020E0502030303020204" pitchFamily="34" charset="0"/>
              </a:defRPr>
            </a:lvl1pPr>
          </a:lstStyle>
          <a:p>
            <a:fld id="{4152640C-FBCD-2845-990D-FAE60167BFE2}" type="datetime1">
              <a:rPr lang="en-US" smtClean="0"/>
              <a:t>10/26/21</a:t>
            </a:fld>
            <a:endParaRPr lang="en-US" dirty="0"/>
          </a:p>
        </p:txBody>
      </p:sp>
      <p:sp>
        <p:nvSpPr>
          <p:cNvPr id="7" name="Slide Number Placeholder 6"/>
          <p:cNvSpPr>
            <a:spLocks noGrp="1"/>
          </p:cNvSpPr>
          <p:nvPr>
            <p:ph type="sldNum" sz="quarter" idx="12"/>
          </p:nvPr>
        </p:nvSpPr>
        <p:spPr/>
        <p:txBody>
          <a:bodyPr/>
          <a:lstStyle>
            <a:lvl1pPr>
              <a:defRPr>
                <a:latin typeface="Candara" panose="020E0502030303020204" pitchFamily="34" charset="0"/>
              </a:defRPr>
            </a:lvl1pPr>
          </a:lstStyle>
          <a:p>
            <a:fld id="{4FAB73BC-B049-4115-A692-8D63A059BFB8}" type="slidenum">
              <a:rPr lang="en-US" smtClean="0"/>
              <a:pPr/>
              <a:t>‹#›</a:t>
            </a:fld>
            <a:endParaRPr lang="en-US" dirty="0"/>
          </a:p>
        </p:txBody>
      </p:sp>
      <p:sp>
        <p:nvSpPr>
          <p:cNvPr id="9" name="Footer Placeholder 4">
            <a:extLst>
              <a:ext uri="{FF2B5EF4-FFF2-40B4-BE49-F238E27FC236}">
                <a16:creationId xmlns:a16="http://schemas.microsoft.com/office/drawing/2014/main" id="{2FD3CE3F-13B5-A048-819A-DC65251B4D14}"/>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435309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latin typeface="Candara" panose="020E0502030303020204" pitchFamily="34" charset="0"/>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latin typeface="Candara" panose="020E0502030303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latin typeface="Candara" panose="020E0502030303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Candara" panose="020E0502030303020204" pitchFamily="34" charset="0"/>
              </a:defRPr>
            </a:lvl1pPr>
          </a:lstStyle>
          <a:p>
            <a:fld id="{57BE5EE7-EBBE-D047-A622-014412DFBC0F}" type="datetime1">
              <a:rPr lang="en-US" smtClean="0"/>
              <a:t>10/26/21</a:t>
            </a:fld>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
        <p:nvSpPr>
          <p:cNvPr id="10" name="Footer Placeholder 4">
            <a:extLst>
              <a:ext uri="{FF2B5EF4-FFF2-40B4-BE49-F238E27FC236}">
                <a16:creationId xmlns:a16="http://schemas.microsoft.com/office/drawing/2014/main" id="{74F1227E-3254-624F-8A56-963167963BBE}"/>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0665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latin typeface="Candara" panose="020E0502030303020204" pitchFamily="34" charset="0"/>
              </a:defRPr>
            </a:lvl1pPr>
          </a:lstStyle>
          <a:p>
            <a:fld id="{70D1B046-536E-594E-9C7D-0944F6913C4A}" type="datetime1">
              <a:rPr lang="en-US" smtClean="0"/>
              <a:t>10/26/21</a:t>
            </a:fld>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latin typeface="Candara" panose="020E0502030303020204" pitchFamily="34" charset="0"/>
              </a:defRPr>
            </a:lvl1pPr>
          </a:lstStyle>
          <a:p>
            <a:fld id="{4FAB73BC-B049-4115-A692-8D63A059BFB8}" type="slidenum">
              <a:rPr lang="en-US" smtClean="0"/>
              <a:pPr/>
              <a:t>‹#›</a:t>
            </a:fld>
            <a:endParaRPr lang="en-US" dirty="0"/>
          </a:p>
        </p:txBody>
      </p:sp>
      <p:sp>
        <p:nvSpPr>
          <p:cNvPr id="9" name="Footer Placeholder 4">
            <a:extLst>
              <a:ext uri="{FF2B5EF4-FFF2-40B4-BE49-F238E27FC236}">
                <a16:creationId xmlns:a16="http://schemas.microsoft.com/office/drawing/2014/main" id="{BC84F250-124D-F240-BA98-7CC4462CF4D1}"/>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943519665"/>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p:txStyles>
    <p:titleStyle>
      <a:lvl1pPr algn="l" defTabSz="914400" rtl="0" eaLnBrk="1" latinLnBrk="0" hangingPunct="1">
        <a:lnSpc>
          <a:spcPct val="90000"/>
        </a:lnSpc>
        <a:spcBef>
          <a:spcPct val="0"/>
        </a:spcBef>
        <a:buNone/>
        <a:defRPr sz="4400" kern="1200" spc="-50" baseline="0">
          <a:solidFill>
            <a:schemeClr val="tx1"/>
          </a:solidFill>
          <a:latin typeface="Candara" panose="020E0502030303020204" pitchFamily="34" charset="0"/>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Candara" panose="020E0502030303020204" pitchFamily="34"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Candara" panose="020E0502030303020204" pitchFamily="34"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Candara" panose="020E0502030303020204" pitchFamily="34"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Candara" panose="020E0502030303020204" pitchFamily="34"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Candara" panose="020E0502030303020204" pitchFamily="34"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db38@cam.ac.uk" TargetMode="External"/><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hyperlink" Target="https://github.com/ndb38" TargetMode="External"/><Relationship Id="rId4" Type="http://schemas.openxmlformats.org/officeDocument/2006/relationships/hyperlink" Target="http://www.volcannick.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hyperlink" Target="http://www.thetruesizeof.co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0CDF5D3-7220-42A0-9D37-ECF3BF28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5105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64BC717F-58B3-4A4E-BC3B-1B11323AD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944182" y="4943476"/>
            <a:ext cx="10485818" cy="1076324"/>
          </a:xfrm>
        </p:spPr>
        <p:txBody>
          <a:bodyPr>
            <a:noAutofit/>
          </a:bodyPr>
          <a:lstStyle/>
          <a:p>
            <a:r>
              <a:rPr lang="en-US" sz="4400" dirty="0">
                <a:solidFill>
                  <a:srgbClr val="FFFFFF"/>
                </a:solidFill>
              </a:rPr>
              <a:t>GIS for Geoscientists Session 1: Projections</a:t>
            </a:r>
          </a:p>
        </p:txBody>
      </p:sp>
      <p:sp>
        <p:nvSpPr>
          <p:cNvPr id="3" name="Content Placeholder 2"/>
          <p:cNvSpPr>
            <a:spLocks noGrp="1"/>
          </p:cNvSpPr>
          <p:nvPr>
            <p:ph type="subTitle" idx="1"/>
          </p:nvPr>
        </p:nvSpPr>
        <p:spPr>
          <a:xfrm>
            <a:off x="944182" y="6229349"/>
            <a:ext cx="9747821" cy="536576"/>
          </a:xfrm>
        </p:spPr>
        <p:txBody>
          <a:bodyPr>
            <a:normAutofit fontScale="92500" lnSpcReduction="20000"/>
          </a:bodyPr>
          <a:lstStyle/>
          <a:p>
            <a:pPr>
              <a:lnSpc>
                <a:spcPct val="100000"/>
              </a:lnSpc>
            </a:pPr>
            <a:r>
              <a:rPr lang="en-US" sz="1600" dirty="0">
                <a:solidFill>
                  <a:srgbClr val="BFBFBF"/>
                </a:solidFill>
              </a:rPr>
              <a:t>Presented by Nicholas Barber, 3</a:t>
            </a:r>
            <a:r>
              <a:rPr lang="en-US" sz="1600" baseline="30000" dirty="0">
                <a:solidFill>
                  <a:srgbClr val="BFBFBF"/>
                </a:solidFill>
              </a:rPr>
              <a:t>rd</a:t>
            </a:r>
            <a:r>
              <a:rPr lang="en-US" sz="1600" dirty="0">
                <a:solidFill>
                  <a:srgbClr val="BFBFBF"/>
                </a:solidFill>
              </a:rPr>
              <a:t> Year PhD Student at the University of Cambridge, U.K.</a:t>
            </a:r>
          </a:p>
          <a:p>
            <a:pPr>
              <a:lnSpc>
                <a:spcPct val="100000"/>
              </a:lnSpc>
              <a:spcBef>
                <a:spcPts val="200"/>
              </a:spcBef>
            </a:pPr>
            <a:r>
              <a:rPr lang="en-US" sz="1600" dirty="0">
                <a:solidFill>
                  <a:srgbClr val="BFBFBF"/>
                </a:solidFill>
                <a:hlinkClick r:id="rId3"/>
              </a:rPr>
              <a:t>ndb38@cam.ac.uk</a:t>
            </a:r>
            <a:r>
              <a:rPr lang="en-US" sz="1600" dirty="0">
                <a:solidFill>
                  <a:srgbClr val="BFBFBF"/>
                </a:solidFill>
              </a:rPr>
              <a:t> | </a:t>
            </a:r>
            <a:r>
              <a:rPr lang="en-US" sz="1600" dirty="0">
                <a:solidFill>
                  <a:srgbClr val="BFBFBF"/>
                </a:solidFill>
                <a:hlinkClick r:id="rId4"/>
              </a:rPr>
              <a:t>www.volcannick.com</a:t>
            </a:r>
            <a:r>
              <a:rPr lang="en-US" sz="1600" dirty="0">
                <a:solidFill>
                  <a:srgbClr val="BFBFBF"/>
                </a:solidFill>
              </a:rPr>
              <a:t> | </a:t>
            </a:r>
            <a:r>
              <a:rPr lang="en-US" sz="1600" dirty="0">
                <a:solidFill>
                  <a:srgbClr val="BFBFBF"/>
                </a:solidFill>
                <a:hlinkClick r:id="rId5"/>
              </a:rPr>
              <a:t>https://github.com/ndb38</a:t>
            </a:r>
            <a:r>
              <a:rPr lang="en-US" sz="1600" dirty="0">
                <a:solidFill>
                  <a:srgbClr val="BFBFBF"/>
                </a:solidFill>
              </a:rPr>
              <a:t> | Twitter @</a:t>
            </a:r>
            <a:r>
              <a:rPr lang="en-US" sz="1600" dirty="0" err="1">
                <a:solidFill>
                  <a:srgbClr val="BFBFBF"/>
                </a:solidFill>
              </a:rPr>
              <a:t>volcannick</a:t>
            </a:r>
            <a:r>
              <a:rPr lang="en-US" sz="1600" dirty="0">
                <a:solidFill>
                  <a:srgbClr val="BFBFBF"/>
                </a:solidFill>
              </a:rPr>
              <a:t> </a:t>
            </a:r>
            <a:endParaRPr sz="1600" dirty="0">
              <a:solidFill>
                <a:srgbClr val="BFBFBF"/>
              </a:solidFill>
            </a:endParaRPr>
          </a:p>
        </p:txBody>
      </p:sp>
      <p:sp>
        <p:nvSpPr>
          <p:cNvPr id="15" name="Rectangle 14">
            <a:extLst>
              <a:ext uri="{FF2B5EF4-FFF2-40B4-BE49-F238E27FC236}">
                <a16:creationId xmlns:a16="http://schemas.microsoft.com/office/drawing/2014/main" id="{1EE75710-64C5-4CA8-8A7C-82EE4125C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35050B1-74E1-4A81-923D-0F5971A3B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BF0B4D3C-A3F6-9849-945D-3140E5E1C1BE}"/>
              </a:ext>
            </a:extLst>
          </p:cNvPr>
          <p:cNvPicPr>
            <a:picLocks noChangeAspect="1"/>
          </p:cNvPicPr>
          <p:nvPr/>
        </p:nvPicPr>
        <p:blipFill>
          <a:blip r:embed="rId6"/>
          <a:stretch>
            <a:fillRect/>
          </a:stretch>
        </p:blipFill>
        <p:spPr>
          <a:xfrm>
            <a:off x="439128" y="-18288"/>
            <a:ext cx="10872000" cy="5202046"/>
          </a:xfrm>
          <a:prstGeom prst="rect">
            <a:avLst/>
          </a:prstGeom>
        </p:spPr>
      </p:pic>
      <p:sp>
        <p:nvSpPr>
          <p:cNvPr id="9" name="Content Placeholder 2">
            <a:extLst>
              <a:ext uri="{FF2B5EF4-FFF2-40B4-BE49-F238E27FC236}">
                <a16:creationId xmlns:a16="http://schemas.microsoft.com/office/drawing/2014/main" id="{667F5D5F-CA13-3F43-AF2E-1DF071E90ECF}"/>
              </a:ext>
            </a:extLst>
          </p:cNvPr>
          <p:cNvSpPr txBox="1">
            <a:spLocks/>
          </p:cNvSpPr>
          <p:nvPr/>
        </p:nvSpPr>
        <p:spPr>
          <a:xfrm>
            <a:off x="475272" y="4779278"/>
            <a:ext cx="9747821" cy="536576"/>
          </a:xfrm>
          <a:prstGeom prst="rect">
            <a:avLst/>
          </a:prstGeom>
        </p:spPr>
        <p:txBody>
          <a:bodyPr vert="horz" lIns="91440" tIns="45720" rIns="91440" bIns="45720" rtlCol="0">
            <a:norm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75000"/>
                  </a:schemeClr>
                </a:solidFill>
                <a:latin typeface="Candara" panose="020E0502030303020204" pitchFamily="34" charset="0"/>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Candara" panose="020E0502030303020204" pitchFamily="34" charset="0"/>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Candara" panose="020E0502030303020204" pitchFamily="34" charset="0"/>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Candara" panose="020E0502030303020204" pitchFamily="34" charset="0"/>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Candara" panose="020E0502030303020204" pitchFamily="34" charset="0"/>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pPr>
              <a:lnSpc>
                <a:spcPct val="100000"/>
              </a:lnSpc>
            </a:pPr>
            <a:r>
              <a:rPr lang="en-US" sz="1600" dirty="0">
                <a:solidFill>
                  <a:srgbClr val="BFBFBF"/>
                </a:solidFill>
              </a:rPr>
              <a:t>Image Credit: Patrick Kennelly, Montana Bureau of Mines and Geology</a:t>
            </a:r>
          </a:p>
        </p:txBody>
      </p:sp>
      <p:pic>
        <p:nvPicPr>
          <p:cNvPr id="10" name="Picture 9" descr="Logo&#10;&#10;Description automatically generated">
            <a:extLst>
              <a:ext uri="{FF2B5EF4-FFF2-40B4-BE49-F238E27FC236}">
                <a16:creationId xmlns:a16="http://schemas.microsoft.com/office/drawing/2014/main" id="{849307AF-C453-2644-8F38-D004F7E13E5C}"/>
              </a:ext>
            </a:extLst>
          </p:cNvPr>
          <p:cNvPicPr>
            <a:picLocks noChangeAspect="1"/>
          </p:cNvPicPr>
          <p:nvPr/>
        </p:nvPicPr>
        <p:blipFill>
          <a:blip r:embed="rId7"/>
          <a:stretch>
            <a:fillRect/>
          </a:stretch>
        </p:blipFill>
        <p:spPr>
          <a:xfrm>
            <a:off x="9173337" y="5981700"/>
            <a:ext cx="2857500" cy="800100"/>
          </a:xfrm>
          <a:prstGeom prst="rect">
            <a:avLst/>
          </a:prstGeom>
        </p:spPr>
      </p:pic>
    </p:spTree>
    <p:extLst>
      <p:ext uri="{BB962C8B-B14F-4D97-AF65-F5344CB8AC3E}">
        <p14:creationId xmlns:p14="http://schemas.microsoft.com/office/powerpoint/2010/main" val="94375220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5C97A-35C9-0C47-A398-09F734C8F862}"/>
              </a:ext>
            </a:extLst>
          </p:cNvPr>
          <p:cNvSpPr>
            <a:spLocks noGrp="1"/>
          </p:cNvSpPr>
          <p:nvPr>
            <p:ph type="title"/>
          </p:nvPr>
        </p:nvSpPr>
        <p:spPr>
          <a:xfrm>
            <a:off x="1261872" y="365760"/>
            <a:ext cx="9692640" cy="1325562"/>
          </a:xfrm>
        </p:spPr>
        <p:txBody>
          <a:bodyPr anchor="b">
            <a:normAutofit/>
          </a:bodyPr>
          <a:lstStyle/>
          <a:p>
            <a:r>
              <a:rPr lang="en-US" dirty="0"/>
              <a:t>Coordinates &amp; Projections</a:t>
            </a:r>
          </a:p>
        </p:txBody>
      </p:sp>
      <p:sp>
        <p:nvSpPr>
          <p:cNvPr id="3" name="Content Placeholder 2">
            <a:extLst>
              <a:ext uri="{FF2B5EF4-FFF2-40B4-BE49-F238E27FC236}">
                <a16:creationId xmlns:a16="http://schemas.microsoft.com/office/drawing/2014/main" id="{0E01BFF6-5E87-854D-B2F3-DF25634C940A}"/>
              </a:ext>
            </a:extLst>
          </p:cNvPr>
          <p:cNvSpPr>
            <a:spLocks noGrp="1"/>
          </p:cNvSpPr>
          <p:nvPr>
            <p:ph sz="half" idx="2"/>
          </p:nvPr>
        </p:nvSpPr>
        <p:spPr>
          <a:xfrm>
            <a:off x="1261872" y="1828800"/>
            <a:ext cx="9345168" cy="4351337"/>
          </a:xfrm>
        </p:spPr>
        <p:txBody>
          <a:bodyPr>
            <a:normAutofit/>
          </a:bodyPr>
          <a:lstStyle/>
          <a:p>
            <a:r>
              <a:rPr lang="en-US" dirty="0"/>
              <a:t>We use coordinates to define the “where” on a map</a:t>
            </a:r>
          </a:p>
          <a:p>
            <a:pPr lvl="1"/>
            <a:r>
              <a:rPr lang="en-US" sz="1800" dirty="0">
                <a:solidFill>
                  <a:schemeClr val="tx1"/>
                </a:solidFill>
              </a:rPr>
              <a:t>Easting and Northing (Projected Coordinate System)</a:t>
            </a:r>
          </a:p>
          <a:p>
            <a:pPr lvl="1"/>
            <a:r>
              <a:rPr lang="en-US" sz="1800" dirty="0">
                <a:solidFill>
                  <a:schemeClr val="tx1"/>
                </a:solidFill>
              </a:rPr>
              <a:t>X and Y (Projected Coordinate System)</a:t>
            </a:r>
          </a:p>
          <a:p>
            <a:pPr lvl="1"/>
            <a:r>
              <a:rPr lang="en-US" sz="1800" dirty="0">
                <a:solidFill>
                  <a:schemeClr val="tx1"/>
                </a:solidFill>
              </a:rPr>
              <a:t>Latitude and Longitude (Geographic Coordinate System)</a:t>
            </a:r>
          </a:p>
          <a:p>
            <a:r>
              <a:rPr lang="en-US" dirty="0"/>
              <a:t>However, defining where something is may not be straightforward</a:t>
            </a:r>
          </a:p>
          <a:p>
            <a:pPr lvl="1"/>
            <a:r>
              <a:rPr lang="en-US" sz="1800" dirty="0">
                <a:solidFill>
                  <a:schemeClr val="tx1"/>
                </a:solidFill>
              </a:rPr>
              <a:t>Maps are a flat surface, and the earth is 3D. There is inherently distortion converting coordinates from 3D to 2D</a:t>
            </a:r>
          </a:p>
          <a:p>
            <a:pPr lvl="1"/>
            <a:r>
              <a:rPr lang="en-US" sz="1800" dirty="0">
                <a:solidFill>
                  <a:schemeClr val="tx1"/>
                </a:solidFill>
              </a:rPr>
              <a:t>Need to consider that the Earth is not a sphere</a:t>
            </a:r>
          </a:p>
          <a:p>
            <a:pPr lvl="1"/>
            <a:r>
              <a:rPr lang="en-US" sz="1800" dirty="0">
                <a:solidFill>
                  <a:schemeClr val="tx1"/>
                </a:solidFill>
              </a:rPr>
              <a:t>Error in spatial measurements</a:t>
            </a:r>
          </a:p>
          <a:p>
            <a:pPr lvl="1"/>
            <a:r>
              <a:rPr lang="en-US" sz="1800" dirty="0">
                <a:solidFill>
                  <a:schemeClr val="tx1"/>
                </a:solidFill>
              </a:rPr>
              <a:t>Physical location of an object changes through time</a:t>
            </a:r>
          </a:p>
          <a:p>
            <a:pPr lvl="1"/>
            <a:endParaRPr lang="en-US" sz="1800" dirty="0">
              <a:solidFill>
                <a:schemeClr val="tx1"/>
              </a:solidFill>
            </a:endParaRPr>
          </a:p>
        </p:txBody>
      </p:sp>
      <p:sp>
        <p:nvSpPr>
          <p:cNvPr id="4" name="Date Placeholder 3">
            <a:extLst>
              <a:ext uri="{FF2B5EF4-FFF2-40B4-BE49-F238E27FC236}">
                <a16:creationId xmlns:a16="http://schemas.microsoft.com/office/drawing/2014/main" id="{EBDCFB9C-68CA-5043-86C4-C9E86D68E851}"/>
              </a:ext>
            </a:extLst>
          </p:cNvPr>
          <p:cNvSpPr>
            <a:spLocks noGrp="1"/>
          </p:cNvSpPr>
          <p:nvPr>
            <p:ph type="dt" sz="half" idx="10"/>
          </p:nvPr>
        </p:nvSpPr>
        <p:spPr>
          <a:xfrm rot="16200000">
            <a:off x="10797542" y="998537"/>
            <a:ext cx="1904999" cy="365125"/>
          </a:xfrm>
        </p:spPr>
        <p:txBody>
          <a:bodyPr anchor="ctr">
            <a:normAutofit/>
          </a:bodyPr>
          <a:lstStyle/>
          <a:p>
            <a:pPr>
              <a:spcAft>
                <a:spcPts val="600"/>
              </a:spcAft>
            </a:pPr>
            <a:fld id="{0C058645-6F24-9C43-8FC3-443F02031404}" type="datetime1">
              <a:rPr lang="en-US" smtClean="0"/>
              <a:pPr>
                <a:spcAft>
                  <a:spcPts val="600"/>
                </a:spcAft>
              </a:pPr>
              <a:t>10/26/21</a:t>
            </a:fld>
            <a:endParaRPr lang="en-US"/>
          </a:p>
        </p:txBody>
      </p:sp>
      <p:sp>
        <p:nvSpPr>
          <p:cNvPr id="6" name="Slide Number Placeholder 5">
            <a:extLst>
              <a:ext uri="{FF2B5EF4-FFF2-40B4-BE49-F238E27FC236}">
                <a16:creationId xmlns:a16="http://schemas.microsoft.com/office/drawing/2014/main" id="{624CD7DF-8F06-3B4D-9D55-0BB624E88CC4}"/>
              </a:ext>
            </a:extLst>
          </p:cNvPr>
          <p:cNvSpPr>
            <a:spLocks noGrp="1"/>
          </p:cNvSpPr>
          <p:nvPr>
            <p:ph type="sldNum" sz="quarter" idx="12"/>
          </p:nvPr>
        </p:nvSpPr>
        <p:spPr>
          <a:xfrm>
            <a:off x="11292840" y="6172200"/>
            <a:ext cx="914400" cy="593725"/>
          </a:xfrm>
        </p:spPr>
        <p:txBody>
          <a:bodyPr anchor="ctr">
            <a:normAutofit/>
          </a:bodyPr>
          <a:lstStyle/>
          <a:p>
            <a:pPr>
              <a:lnSpc>
                <a:spcPct val="90000"/>
              </a:lnSpc>
              <a:spcAft>
                <a:spcPts val="600"/>
              </a:spcAft>
            </a:pPr>
            <a:fld id="{4FAB73BC-B049-4115-A692-8D63A059BFB8}" type="slidenum">
              <a:rPr lang="en-US" smtClean="0"/>
              <a:pPr>
                <a:lnSpc>
                  <a:spcPct val="90000"/>
                </a:lnSpc>
                <a:spcAft>
                  <a:spcPts val="600"/>
                </a:spcAft>
              </a:pPr>
              <a:t>1</a:t>
            </a:fld>
            <a:endParaRPr lang="en-US"/>
          </a:p>
        </p:txBody>
      </p:sp>
      <p:sp>
        <p:nvSpPr>
          <p:cNvPr id="7" name="Footer Placeholder 4">
            <a:extLst>
              <a:ext uri="{FF2B5EF4-FFF2-40B4-BE49-F238E27FC236}">
                <a16:creationId xmlns:a16="http://schemas.microsoft.com/office/drawing/2014/main" id="{E787C6E8-F17D-074C-8C71-5DABCB78EDB0}"/>
              </a:ext>
            </a:extLst>
          </p:cNvPr>
          <p:cNvSpPr>
            <a:spLocks noGrp="1"/>
          </p:cNvSpPr>
          <p:nvPr>
            <p:ph type="ftr" sz="quarter" idx="3"/>
          </p:nvPr>
        </p:nvSpPr>
        <p:spPr>
          <a:xfrm rot="16200000">
            <a:off x="9959341" y="4046537"/>
            <a:ext cx="3581400" cy="365125"/>
          </a:xfrm>
        </p:spPr>
        <p:txBody>
          <a:bodyPr/>
          <a:lstStyle/>
          <a:p>
            <a:r>
              <a:rPr lang="en-US" dirty="0"/>
              <a:t>UC GIS for Geoscientists- Session 1 - GIS Fundamentals  Presented by N.D. Barber (Cambridge) ndb38@cam.ac.uk</a:t>
            </a:r>
          </a:p>
        </p:txBody>
      </p:sp>
    </p:spTree>
    <p:extLst>
      <p:ext uri="{BB962C8B-B14F-4D97-AF65-F5344CB8AC3E}">
        <p14:creationId xmlns:p14="http://schemas.microsoft.com/office/powerpoint/2010/main" val="39842456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5C97A-35C9-0C47-A398-09F734C8F862}"/>
              </a:ext>
            </a:extLst>
          </p:cNvPr>
          <p:cNvSpPr>
            <a:spLocks noGrp="1"/>
          </p:cNvSpPr>
          <p:nvPr>
            <p:ph type="title"/>
          </p:nvPr>
        </p:nvSpPr>
        <p:spPr/>
        <p:txBody>
          <a:bodyPr/>
          <a:lstStyle/>
          <a:p>
            <a:r>
              <a:rPr lang="en-US" dirty="0"/>
              <a:t>Coordinates &amp; Projections</a:t>
            </a:r>
          </a:p>
        </p:txBody>
      </p:sp>
      <p:sp>
        <p:nvSpPr>
          <p:cNvPr id="3" name="Content Placeholder 2">
            <a:extLst>
              <a:ext uri="{FF2B5EF4-FFF2-40B4-BE49-F238E27FC236}">
                <a16:creationId xmlns:a16="http://schemas.microsoft.com/office/drawing/2014/main" id="{0E01BFF6-5E87-854D-B2F3-DF25634C940A}"/>
              </a:ext>
            </a:extLst>
          </p:cNvPr>
          <p:cNvSpPr>
            <a:spLocks noGrp="1"/>
          </p:cNvSpPr>
          <p:nvPr>
            <p:ph idx="1"/>
          </p:nvPr>
        </p:nvSpPr>
        <p:spPr/>
        <p:txBody>
          <a:bodyPr/>
          <a:lstStyle/>
          <a:p>
            <a:r>
              <a:rPr lang="en-US" dirty="0"/>
              <a:t>The coordinates of a spatial object depends on</a:t>
            </a:r>
          </a:p>
          <a:p>
            <a:pPr lvl="1"/>
            <a:r>
              <a:rPr lang="en-US" dirty="0"/>
              <a:t>A </a:t>
            </a:r>
            <a:r>
              <a:rPr lang="en-US" u="sng" dirty="0"/>
              <a:t>reference system </a:t>
            </a:r>
            <a:r>
              <a:rPr lang="en-US" dirty="0"/>
              <a:t>(or datum) defining shape of the Earth</a:t>
            </a:r>
          </a:p>
          <a:p>
            <a:pPr lvl="1"/>
            <a:r>
              <a:rPr lang="en-US" dirty="0"/>
              <a:t>A </a:t>
            </a:r>
            <a:r>
              <a:rPr lang="en-US" u="sng" dirty="0"/>
              <a:t>projection</a:t>
            </a:r>
            <a:r>
              <a:rPr lang="en-US" dirty="0"/>
              <a:t>, or mathematical transformation from spherical --&gt; Cartesian coordinates</a:t>
            </a:r>
          </a:p>
          <a:p>
            <a:pPr lvl="1"/>
            <a:r>
              <a:rPr lang="en-US" dirty="0"/>
              <a:t>The error inherent in the measurement of the feature</a:t>
            </a:r>
          </a:p>
          <a:p>
            <a:pPr lvl="1"/>
            <a:r>
              <a:rPr lang="en-US" dirty="0"/>
              <a:t>The change of position with respect to time or space</a:t>
            </a:r>
          </a:p>
          <a:p>
            <a:r>
              <a:rPr lang="en-US" dirty="0"/>
              <a:t>In defining a coordinate system, you essentially want to be able to convert between X, Y, Z in 2D space and Lat, Long, Height in spherical space</a:t>
            </a:r>
          </a:p>
          <a:p>
            <a:r>
              <a:rPr lang="en-US" dirty="0"/>
              <a:t>No spatial analysis can be done accurately without this very important step!!</a:t>
            </a:r>
          </a:p>
          <a:p>
            <a:pPr lvl="1"/>
            <a:endParaRPr lang="en-US" dirty="0"/>
          </a:p>
        </p:txBody>
      </p:sp>
      <p:sp>
        <p:nvSpPr>
          <p:cNvPr id="4" name="Date Placeholder 3">
            <a:extLst>
              <a:ext uri="{FF2B5EF4-FFF2-40B4-BE49-F238E27FC236}">
                <a16:creationId xmlns:a16="http://schemas.microsoft.com/office/drawing/2014/main" id="{EBDCFB9C-68CA-5043-86C4-C9E86D68E851}"/>
              </a:ext>
            </a:extLst>
          </p:cNvPr>
          <p:cNvSpPr>
            <a:spLocks noGrp="1"/>
          </p:cNvSpPr>
          <p:nvPr>
            <p:ph type="dt" sz="half" idx="10"/>
          </p:nvPr>
        </p:nvSpPr>
        <p:spPr/>
        <p:txBody>
          <a:bodyPr/>
          <a:lstStyle/>
          <a:p>
            <a:fld id="{0C058645-6F24-9C43-8FC3-443F02031404}" type="datetime1">
              <a:rPr lang="en-US" smtClean="0"/>
              <a:t>10/26/21</a:t>
            </a:fld>
            <a:endParaRPr lang="en-US" dirty="0"/>
          </a:p>
        </p:txBody>
      </p:sp>
      <p:sp>
        <p:nvSpPr>
          <p:cNvPr id="6" name="Slide Number Placeholder 5">
            <a:extLst>
              <a:ext uri="{FF2B5EF4-FFF2-40B4-BE49-F238E27FC236}">
                <a16:creationId xmlns:a16="http://schemas.microsoft.com/office/drawing/2014/main" id="{624CD7DF-8F06-3B4D-9D55-0BB624E88CC4}"/>
              </a:ext>
            </a:extLst>
          </p:cNvPr>
          <p:cNvSpPr>
            <a:spLocks noGrp="1"/>
          </p:cNvSpPr>
          <p:nvPr>
            <p:ph type="sldNum" sz="quarter" idx="12"/>
          </p:nvPr>
        </p:nvSpPr>
        <p:spPr/>
        <p:txBody>
          <a:bodyPr>
            <a:normAutofit lnSpcReduction="10000"/>
          </a:bodyPr>
          <a:lstStyle/>
          <a:p>
            <a:fld id="{4FAB73BC-B049-4115-A692-8D63A059BFB8}" type="slidenum">
              <a:rPr lang="en-US" smtClean="0"/>
              <a:t>2</a:t>
            </a:fld>
            <a:endParaRPr lang="en-US" dirty="0"/>
          </a:p>
        </p:txBody>
      </p:sp>
      <p:sp>
        <p:nvSpPr>
          <p:cNvPr id="7" name="Footer Placeholder 4">
            <a:extLst>
              <a:ext uri="{FF2B5EF4-FFF2-40B4-BE49-F238E27FC236}">
                <a16:creationId xmlns:a16="http://schemas.microsoft.com/office/drawing/2014/main" id="{3F66E99F-10A2-1C4A-BED4-F58999365C1C}"/>
              </a:ext>
            </a:extLst>
          </p:cNvPr>
          <p:cNvSpPr>
            <a:spLocks noGrp="1"/>
          </p:cNvSpPr>
          <p:nvPr>
            <p:ph type="ftr" sz="quarter" idx="3"/>
          </p:nvPr>
        </p:nvSpPr>
        <p:spPr>
          <a:xfrm rot="16200000">
            <a:off x="9959341" y="4046537"/>
            <a:ext cx="3581400" cy="365125"/>
          </a:xfrm>
        </p:spPr>
        <p:txBody>
          <a:bodyPr/>
          <a:lstStyle/>
          <a:p>
            <a:r>
              <a:rPr lang="en-US" dirty="0"/>
              <a:t>UC GIS for Geoscientists- Session 1 - GIS Fundamentals  Presented by N.D. Barber (Cambridge) ndb38@cam.ac.uk</a:t>
            </a:r>
          </a:p>
        </p:txBody>
      </p:sp>
    </p:spTree>
    <p:extLst>
      <p:ext uri="{BB962C8B-B14F-4D97-AF65-F5344CB8AC3E}">
        <p14:creationId xmlns:p14="http://schemas.microsoft.com/office/powerpoint/2010/main" val="32446292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5C97A-35C9-0C47-A398-09F734C8F862}"/>
              </a:ext>
            </a:extLst>
          </p:cNvPr>
          <p:cNvSpPr>
            <a:spLocks noGrp="1"/>
          </p:cNvSpPr>
          <p:nvPr>
            <p:ph type="title"/>
          </p:nvPr>
        </p:nvSpPr>
        <p:spPr>
          <a:xfrm>
            <a:off x="1261872" y="365760"/>
            <a:ext cx="9692640" cy="845503"/>
          </a:xfrm>
        </p:spPr>
        <p:txBody>
          <a:bodyPr anchor="b">
            <a:normAutofit/>
          </a:bodyPr>
          <a:lstStyle/>
          <a:p>
            <a:r>
              <a:rPr lang="en-US" dirty="0"/>
              <a:t>Defining the Reference System</a:t>
            </a:r>
          </a:p>
        </p:txBody>
      </p:sp>
      <p:pic>
        <p:nvPicPr>
          <p:cNvPr id="7" name="Picture 6" descr="A picture containing sitting, table, large, bird&#10;&#10;Description automatically generated">
            <a:extLst>
              <a:ext uri="{FF2B5EF4-FFF2-40B4-BE49-F238E27FC236}">
                <a16:creationId xmlns:a16="http://schemas.microsoft.com/office/drawing/2014/main" id="{933C21BE-DC6E-AA47-8B40-62A470018890}"/>
              </a:ext>
            </a:extLst>
          </p:cNvPr>
          <p:cNvPicPr>
            <a:picLocks noChangeAspect="1"/>
          </p:cNvPicPr>
          <p:nvPr/>
        </p:nvPicPr>
        <p:blipFill>
          <a:blip r:embed="rId2"/>
          <a:stretch>
            <a:fillRect/>
          </a:stretch>
        </p:blipFill>
        <p:spPr>
          <a:xfrm>
            <a:off x="1237488" y="1691322"/>
            <a:ext cx="4480560" cy="3965295"/>
          </a:xfrm>
          <a:prstGeom prst="rect">
            <a:avLst/>
          </a:prstGeom>
          <a:noFill/>
        </p:spPr>
      </p:pic>
      <p:sp>
        <p:nvSpPr>
          <p:cNvPr id="12" name="Content Placeholder 3">
            <a:extLst>
              <a:ext uri="{FF2B5EF4-FFF2-40B4-BE49-F238E27FC236}">
                <a16:creationId xmlns:a16="http://schemas.microsoft.com/office/drawing/2014/main" id="{FEA4C3B8-5544-4B63-9286-CAA93284721D}"/>
              </a:ext>
            </a:extLst>
          </p:cNvPr>
          <p:cNvSpPr>
            <a:spLocks noGrp="1"/>
          </p:cNvSpPr>
          <p:nvPr>
            <p:ph sz="half" idx="2"/>
          </p:nvPr>
        </p:nvSpPr>
        <p:spPr>
          <a:xfrm>
            <a:off x="6126480" y="1371600"/>
            <a:ext cx="4480560" cy="5270202"/>
          </a:xfrm>
        </p:spPr>
        <p:txBody>
          <a:bodyPr>
            <a:normAutofit fontScale="92500" lnSpcReduction="20000"/>
          </a:bodyPr>
          <a:lstStyle/>
          <a:p>
            <a:r>
              <a:rPr lang="en-US" u="sng" dirty="0"/>
              <a:t>Pythagoras</a:t>
            </a:r>
            <a:r>
              <a:rPr lang="en-US" dirty="0"/>
              <a:t>, </a:t>
            </a:r>
            <a:r>
              <a:rPr lang="en-US" u="sng" dirty="0"/>
              <a:t>Aristotle</a:t>
            </a:r>
            <a:r>
              <a:rPr lang="en-US" dirty="0"/>
              <a:t> reasoned Earth must be a sphere</a:t>
            </a:r>
          </a:p>
          <a:p>
            <a:r>
              <a:rPr lang="en-US" u="sng" dirty="0"/>
              <a:t>Eratosthenes</a:t>
            </a:r>
            <a:r>
              <a:rPr lang="en-US" dirty="0"/>
              <a:t> (276 -194 BCE, </a:t>
            </a:r>
            <a:r>
              <a:rPr lang="en-US" i="1" dirty="0"/>
              <a:t>Libya</a:t>
            </a:r>
            <a:r>
              <a:rPr lang="en-US" dirty="0"/>
              <a:t>) measured circumference of the Earth to within 4% of modern accepted value</a:t>
            </a:r>
          </a:p>
          <a:p>
            <a:r>
              <a:rPr lang="en-US" u="sng" dirty="0"/>
              <a:t>Ptolemy</a:t>
            </a:r>
            <a:r>
              <a:rPr lang="en-US" dirty="0"/>
              <a:t> (90-168 CE, </a:t>
            </a:r>
            <a:r>
              <a:rPr lang="en-US" i="1" dirty="0"/>
              <a:t>Egypt</a:t>
            </a:r>
            <a:r>
              <a:rPr lang="en-US" dirty="0"/>
              <a:t>) set the accepted standard shape of the Earth</a:t>
            </a:r>
          </a:p>
          <a:p>
            <a:r>
              <a:rPr lang="en-US" u="sng" dirty="0" err="1"/>
              <a:t>Aryabhatta</a:t>
            </a:r>
            <a:r>
              <a:rPr lang="en-US" dirty="0"/>
              <a:t> (476-550 CE, </a:t>
            </a:r>
            <a:r>
              <a:rPr lang="en-US" i="1" dirty="0"/>
              <a:t>Bihar, India</a:t>
            </a:r>
            <a:r>
              <a:rPr lang="en-US" dirty="0"/>
              <a:t>) got within 70 miles of correct equatorial circumference</a:t>
            </a:r>
          </a:p>
          <a:p>
            <a:r>
              <a:rPr lang="en-US" u="sng" dirty="0"/>
              <a:t>Abu </a:t>
            </a:r>
            <a:r>
              <a:rPr lang="en-US" u="sng" dirty="0" err="1"/>
              <a:t>Rayhan</a:t>
            </a:r>
            <a:r>
              <a:rPr lang="en-US" u="sng" dirty="0"/>
              <a:t> </a:t>
            </a:r>
            <a:r>
              <a:rPr lang="en-US" u="sng" dirty="0" err="1"/>
              <a:t>Biruni</a:t>
            </a:r>
            <a:r>
              <a:rPr lang="en-US" u="sng" dirty="0"/>
              <a:t> </a:t>
            </a:r>
            <a:r>
              <a:rPr lang="en-US" dirty="0"/>
              <a:t>(973-1048 CE, </a:t>
            </a:r>
            <a:r>
              <a:rPr lang="en-US" i="1" dirty="0"/>
              <a:t>Uzbekistan</a:t>
            </a:r>
            <a:r>
              <a:rPr lang="en-US" dirty="0"/>
              <a:t>) held most accurate measurements of Earth’s radius until the Enlightenment in Europe</a:t>
            </a:r>
          </a:p>
          <a:p>
            <a:r>
              <a:rPr lang="en-US" dirty="0"/>
              <a:t>18</a:t>
            </a:r>
            <a:r>
              <a:rPr lang="en-US" baseline="30000" dirty="0"/>
              <a:t>th</a:t>
            </a:r>
            <a:r>
              <a:rPr lang="en-US" dirty="0"/>
              <a:t> century saw geographers characterize Earth as an </a:t>
            </a:r>
            <a:r>
              <a:rPr lang="en-US" i="1" dirty="0"/>
              <a:t>ellipsoid</a:t>
            </a:r>
            <a:r>
              <a:rPr lang="en-US" dirty="0"/>
              <a:t> rather than a sphere</a:t>
            </a:r>
          </a:p>
          <a:p>
            <a:r>
              <a:rPr lang="en-US" dirty="0"/>
              <a:t>Clarke and Bessel ellipsoids popular in 19</a:t>
            </a:r>
            <a:r>
              <a:rPr lang="en-US" baseline="30000" dirty="0"/>
              <a:t>th</a:t>
            </a:r>
            <a:r>
              <a:rPr lang="en-US" dirty="0"/>
              <a:t> century NA and Europe, respectively</a:t>
            </a:r>
          </a:p>
        </p:txBody>
      </p:sp>
      <p:sp>
        <p:nvSpPr>
          <p:cNvPr id="4" name="Date Placeholder 3">
            <a:extLst>
              <a:ext uri="{FF2B5EF4-FFF2-40B4-BE49-F238E27FC236}">
                <a16:creationId xmlns:a16="http://schemas.microsoft.com/office/drawing/2014/main" id="{EBDCFB9C-68CA-5043-86C4-C9E86D68E851}"/>
              </a:ext>
            </a:extLst>
          </p:cNvPr>
          <p:cNvSpPr>
            <a:spLocks noGrp="1"/>
          </p:cNvSpPr>
          <p:nvPr>
            <p:ph type="dt" sz="half" idx="10"/>
          </p:nvPr>
        </p:nvSpPr>
        <p:spPr>
          <a:xfrm rot="16200000">
            <a:off x="10797542" y="998537"/>
            <a:ext cx="1904999" cy="365125"/>
          </a:xfrm>
        </p:spPr>
        <p:txBody>
          <a:bodyPr anchor="ctr">
            <a:normAutofit/>
          </a:bodyPr>
          <a:lstStyle/>
          <a:p>
            <a:pPr>
              <a:spcAft>
                <a:spcPts val="600"/>
              </a:spcAft>
            </a:pPr>
            <a:fld id="{0C058645-6F24-9C43-8FC3-443F02031404}" type="datetime1">
              <a:rPr lang="en-US" smtClean="0"/>
              <a:pPr>
                <a:spcAft>
                  <a:spcPts val="600"/>
                </a:spcAft>
              </a:pPr>
              <a:t>10/26/21</a:t>
            </a:fld>
            <a:endParaRPr lang="en-US"/>
          </a:p>
        </p:txBody>
      </p:sp>
      <p:sp>
        <p:nvSpPr>
          <p:cNvPr id="6" name="Slide Number Placeholder 5">
            <a:extLst>
              <a:ext uri="{FF2B5EF4-FFF2-40B4-BE49-F238E27FC236}">
                <a16:creationId xmlns:a16="http://schemas.microsoft.com/office/drawing/2014/main" id="{624CD7DF-8F06-3B4D-9D55-0BB624E88CC4}"/>
              </a:ext>
            </a:extLst>
          </p:cNvPr>
          <p:cNvSpPr>
            <a:spLocks noGrp="1"/>
          </p:cNvSpPr>
          <p:nvPr>
            <p:ph type="sldNum" sz="quarter" idx="12"/>
          </p:nvPr>
        </p:nvSpPr>
        <p:spPr>
          <a:xfrm>
            <a:off x="11292840" y="6172200"/>
            <a:ext cx="914400" cy="593725"/>
          </a:xfrm>
        </p:spPr>
        <p:txBody>
          <a:bodyPr anchor="ctr">
            <a:normAutofit/>
          </a:bodyPr>
          <a:lstStyle/>
          <a:p>
            <a:pPr>
              <a:lnSpc>
                <a:spcPct val="90000"/>
              </a:lnSpc>
              <a:spcAft>
                <a:spcPts val="600"/>
              </a:spcAft>
            </a:pPr>
            <a:fld id="{4FAB73BC-B049-4115-A692-8D63A059BFB8}" type="slidenum">
              <a:rPr lang="en-US" smtClean="0"/>
              <a:pPr>
                <a:lnSpc>
                  <a:spcPct val="90000"/>
                </a:lnSpc>
                <a:spcAft>
                  <a:spcPts val="600"/>
                </a:spcAft>
              </a:pPr>
              <a:t>3</a:t>
            </a:fld>
            <a:endParaRPr lang="en-US"/>
          </a:p>
        </p:txBody>
      </p:sp>
      <p:sp>
        <p:nvSpPr>
          <p:cNvPr id="8" name="TextBox 7">
            <a:extLst>
              <a:ext uri="{FF2B5EF4-FFF2-40B4-BE49-F238E27FC236}">
                <a16:creationId xmlns:a16="http://schemas.microsoft.com/office/drawing/2014/main" id="{2377DBEE-C602-7742-A764-0F60BDF28931}"/>
              </a:ext>
            </a:extLst>
          </p:cNvPr>
          <p:cNvSpPr txBox="1"/>
          <p:nvPr/>
        </p:nvSpPr>
        <p:spPr>
          <a:xfrm>
            <a:off x="734568" y="5558135"/>
            <a:ext cx="5486400" cy="923330"/>
          </a:xfrm>
          <a:prstGeom prst="rect">
            <a:avLst/>
          </a:prstGeom>
          <a:noFill/>
        </p:spPr>
        <p:txBody>
          <a:bodyPr wrap="square" rtlCol="0">
            <a:spAutoFit/>
          </a:bodyPr>
          <a:lstStyle/>
          <a:p>
            <a:r>
              <a:rPr lang="en-US" dirty="0">
                <a:latin typeface="Candara" panose="020E0502030303020204" pitchFamily="34" charset="0"/>
              </a:rPr>
              <a:t>“We define the </a:t>
            </a:r>
            <a:r>
              <a:rPr lang="en-US" u="sng" dirty="0">
                <a:latin typeface="Candara" panose="020E0502030303020204" pitchFamily="34" charset="0"/>
              </a:rPr>
              <a:t>geoid</a:t>
            </a:r>
            <a:r>
              <a:rPr lang="en-US" dirty="0">
                <a:latin typeface="Candara" panose="020E0502030303020204" pitchFamily="34" charset="0"/>
              </a:rPr>
              <a:t> as the three-dimensional</a:t>
            </a:r>
          </a:p>
          <a:p>
            <a:r>
              <a:rPr lang="en-US" dirty="0">
                <a:latin typeface="Candara" panose="020E0502030303020204" pitchFamily="34" charset="0"/>
              </a:rPr>
              <a:t>equipotential surface, along which the</a:t>
            </a:r>
          </a:p>
          <a:p>
            <a:r>
              <a:rPr lang="en-US" dirty="0">
                <a:latin typeface="Candara" panose="020E0502030303020204" pitchFamily="34" charset="0"/>
              </a:rPr>
              <a:t>pull of gravity is a specified constant” – </a:t>
            </a:r>
            <a:r>
              <a:rPr lang="en-US" dirty="0" err="1">
                <a:latin typeface="Candara" panose="020E0502030303020204" pitchFamily="34" charset="0"/>
              </a:rPr>
              <a:t>Bolstad</a:t>
            </a:r>
            <a:r>
              <a:rPr lang="en-US" dirty="0">
                <a:latin typeface="Candara" panose="020E0502030303020204" pitchFamily="34" charset="0"/>
              </a:rPr>
              <a:t> Ch. 3</a:t>
            </a:r>
          </a:p>
        </p:txBody>
      </p:sp>
      <p:sp>
        <p:nvSpPr>
          <p:cNvPr id="9" name="Footer Placeholder 4">
            <a:extLst>
              <a:ext uri="{FF2B5EF4-FFF2-40B4-BE49-F238E27FC236}">
                <a16:creationId xmlns:a16="http://schemas.microsoft.com/office/drawing/2014/main" id="{A4E313A9-0B41-6745-92C2-35A600E37E35}"/>
              </a:ext>
            </a:extLst>
          </p:cNvPr>
          <p:cNvSpPr>
            <a:spLocks noGrp="1"/>
          </p:cNvSpPr>
          <p:nvPr>
            <p:ph type="ftr" sz="quarter" idx="3"/>
          </p:nvPr>
        </p:nvSpPr>
        <p:spPr>
          <a:xfrm rot="16200000">
            <a:off x="9959341" y="4046537"/>
            <a:ext cx="3581400" cy="365125"/>
          </a:xfrm>
        </p:spPr>
        <p:txBody>
          <a:bodyPr/>
          <a:lstStyle/>
          <a:p>
            <a:r>
              <a:rPr lang="en-US" dirty="0"/>
              <a:t>UC GIS for Geoscientists- Session 1 - GIS Fundamentals  Presented by N.D. Barber (Cambridge) ndb38@cam.ac.uk</a:t>
            </a:r>
          </a:p>
        </p:txBody>
      </p:sp>
    </p:spTree>
    <p:extLst>
      <p:ext uri="{BB962C8B-B14F-4D97-AF65-F5344CB8AC3E}">
        <p14:creationId xmlns:p14="http://schemas.microsoft.com/office/powerpoint/2010/main" val="1302559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erson wearing a hat and smiling at the camera&#10;&#10;Description automatically generated">
            <a:extLst>
              <a:ext uri="{FF2B5EF4-FFF2-40B4-BE49-F238E27FC236}">
                <a16:creationId xmlns:a16="http://schemas.microsoft.com/office/drawing/2014/main" id="{1E1CE28A-5B14-384B-BE07-A0FCABD11F73}"/>
              </a:ext>
            </a:extLst>
          </p:cNvPr>
          <p:cNvPicPr>
            <a:picLocks noGrp="1" noChangeAspect="1"/>
          </p:cNvPicPr>
          <p:nvPr>
            <p:ph idx="1"/>
          </p:nvPr>
        </p:nvPicPr>
        <p:blipFill>
          <a:blip r:embed="rId2"/>
          <a:stretch>
            <a:fillRect/>
          </a:stretch>
        </p:blipFill>
        <p:spPr>
          <a:xfrm>
            <a:off x="1261872" y="2646431"/>
            <a:ext cx="4197096" cy="2783101"/>
          </a:xfrm>
        </p:spPr>
      </p:pic>
      <p:sp>
        <p:nvSpPr>
          <p:cNvPr id="4" name="Date Placeholder 3">
            <a:extLst>
              <a:ext uri="{FF2B5EF4-FFF2-40B4-BE49-F238E27FC236}">
                <a16:creationId xmlns:a16="http://schemas.microsoft.com/office/drawing/2014/main" id="{4B955DDF-E1A9-9142-95FE-ED2AEEA08D63}"/>
              </a:ext>
            </a:extLst>
          </p:cNvPr>
          <p:cNvSpPr>
            <a:spLocks noGrp="1"/>
          </p:cNvSpPr>
          <p:nvPr>
            <p:ph type="dt" sz="half" idx="10"/>
          </p:nvPr>
        </p:nvSpPr>
        <p:spPr/>
        <p:txBody>
          <a:bodyPr/>
          <a:lstStyle/>
          <a:p>
            <a:fld id="{0C058645-6F24-9C43-8FC3-443F02031404}" type="datetime1">
              <a:rPr lang="en-US" smtClean="0"/>
              <a:t>10/26/21</a:t>
            </a:fld>
            <a:endParaRPr lang="en-US" dirty="0"/>
          </a:p>
        </p:txBody>
      </p:sp>
      <p:sp>
        <p:nvSpPr>
          <p:cNvPr id="5" name="Slide Number Placeholder 4">
            <a:extLst>
              <a:ext uri="{FF2B5EF4-FFF2-40B4-BE49-F238E27FC236}">
                <a16:creationId xmlns:a16="http://schemas.microsoft.com/office/drawing/2014/main" id="{02BE24EC-53A4-6848-A679-93DEDE4CDE9E}"/>
              </a:ext>
            </a:extLst>
          </p:cNvPr>
          <p:cNvSpPr>
            <a:spLocks noGrp="1"/>
          </p:cNvSpPr>
          <p:nvPr>
            <p:ph type="sldNum" sz="quarter" idx="12"/>
          </p:nvPr>
        </p:nvSpPr>
        <p:spPr/>
        <p:txBody>
          <a:bodyPr>
            <a:normAutofit lnSpcReduction="10000"/>
          </a:bodyPr>
          <a:lstStyle/>
          <a:p>
            <a:fld id="{4FAB73BC-B049-4115-A692-8D63A059BFB8}" type="slidenum">
              <a:rPr lang="en-US" smtClean="0"/>
              <a:t>4</a:t>
            </a:fld>
            <a:endParaRPr lang="en-US" dirty="0"/>
          </a:p>
        </p:txBody>
      </p:sp>
      <p:sp>
        <p:nvSpPr>
          <p:cNvPr id="6" name="Footer Placeholder 5">
            <a:extLst>
              <a:ext uri="{FF2B5EF4-FFF2-40B4-BE49-F238E27FC236}">
                <a16:creationId xmlns:a16="http://schemas.microsoft.com/office/drawing/2014/main" id="{7042E77D-029C-E847-B146-CD41BB398CD3}"/>
              </a:ext>
            </a:extLst>
          </p:cNvPr>
          <p:cNvSpPr>
            <a:spLocks noGrp="1"/>
          </p:cNvSpPr>
          <p:nvPr>
            <p:ph type="ftr" sz="quarter" idx="3"/>
          </p:nvPr>
        </p:nvSpPr>
        <p:spPr>
          <a:xfrm rot="16200000">
            <a:off x="9959341" y="4046537"/>
            <a:ext cx="3581400" cy="365125"/>
          </a:xfrm>
        </p:spPr>
        <p:txBody>
          <a:bodyPr/>
          <a:lstStyle/>
          <a:p>
            <a:r>
              <a:rPr lang="en-US" dirty="0"/>
              <a:t>UC GIS for Geoscientists- Session 1 - GIS Fundamentals  Presented by N.D. Barber (Cambridge) ndb38@cam.ac.uk</a:t>
            </a:r>
          </a:p>
        </p:txBody>
      </p:sp>
      <p:pic>
        <p:nvPicPr>
          <p:cNvPr id="10" name="Picture 9" descr="A screenshot of text&#10;&#10;Description automatically generated">
            <a:extLst>
              <a:ext uri="{FF2B5EF4-FFF2-40B4-BE49-F238E27FC236}">
                <a16:creationId xmlns:a16="http://schemas.microsoft.com/office/drawing/2014/main" id="{E855A08E-2422-D646-9B16-9AE7942FF068}"/>
              </a:ext>
            </a:extLst>
          </p:cNvPr>
          <p:cNvPicPr>
            <a:picLocks noChangeAspect="1"/>
          </p:cNvPicPr>
          <p:nvPr/>
        </p:nvPicPr>
        <p:blipFill>
          <a:blip r:embed="rId3"/>
          <a:stretch>
            <a:fillRect/>
          </a:stretch>
        </p:blipFill>
        <p:spPr>
          <a:xfrm>
            <a:off x="6587504" y="365760"/>
            <a:ext cx="4004296" cy="5186052"/>
          </a:xfrm>
          <a:prstGeom prst="rect">
            <a:avLst/>
          </a:prstGeom>
        </p:spPr>
      </p:pic>
      <p:sp>
        <p:nvSpPr>
          <p:cNvPr id="11" name="TextBox 10">
            <a:extLst>
              <a:ext uri="{FF2B5EF4-FFF2-40B4-BE49-F238E27FC236}">
                <a16:creationId xmlns:a16="http://schemas.microsoft.com/office/drawing/2014/main" id="{D19C75D8-9628-2B48-8A57-8AD617E0B17A}"/>
              </a:ext>
            </a:extLst>
          </p:cNvPr>
          <p:cNvSpPr txBox="1"/>
          <p:nvPr/>
        </p:nvSpPr>
        <p:spPr>
          <a:xfrm>
            <a:off x="1086104" y="5534561"/>
            <a:ext cx="9689529" cy="1323439"/>
          </a:xfrm>
          <a:prstGeom prst="rect">
            <a:avLst/>
          </a:prstGeom>
          <a:noFill/>
        </p:spPr>
        <p:txBody>
          <a:bodyPr wrap="square" rtlCol="0">
            <a:spAutoFit/>
          </a:bodyPr>
          <a:lstStyle/>
          <a:p>
            <a:r>
              <a:rPr lang="en-US" sz="2000" dirty="0">
                <a:latin typeface="Candara" panose="020E0502030303020204" pitchFamily="34" charset="0"/>
              </a:rPr>
              <a:t>“She programmed an IBM 7030 Stretch computer, which was significantly faster than other machines at the time, to provide calculations for an accurate geodetic Earth model. This detailed mathematical model of the shape of the Earth was a building block for what would become the GPS orbit.” - </a:t>
            </a:r>
            <a:r>
              <a:rPr lang="en-US" sz="2000" i="1" dirty="0">
                <a:latin typeface="Candara" panose="020E0502030303020204" pitchFamily="34" charset="0"/>
              </a:rPr>
              <a:t>The Guardian</a:t>
            </a:r>
            <a:endParaRPr lang="en-US" sz="2000" dirty="0">
              <a:latin typeface="Candara" panose="020E0502030303020204" pitchFamily="34" charset="0"/>
            </a:endParaRPr>
          </a:p>
        </p:txBody>
      </p:sp>
      <p:sp>
        <p:nvSpPr>
          <p:cNvPr id="7" name="Title 6">
            <a:extLst>
              <a:ext uri="{FF2B5EF4-FFF2-40B4-BE49-F238E27FC236}">
                <a16:creationId xmlns:a16="http://schemas.microsoft.com/office/drawing/2014/main" id="{40CC90F6-6EB9-1E4A-AB7A-AC38639D453A}"/>
              </a:ext>
            </a:extLst>
          </p:cNvPr>
          <p:cNvSpPr>
            <a:spLocks noGrp="1"/>
          </p:cNvSpPr>
          <p:nvPr>
            <p:ph type="title"/>
          </p:nvPr>
        </p:nvSpPr>
        <p:spPr/>
        <p:txBody>
          <a:bodyPr/>
          <a:lstStyle/>
          <a:p>
            <a:endParaRPr lang="en-US"/>
          </a:p>
        </p:txBody>
      </p:sp>
      <p:pic>
        <p:nvPicPr>
          <p:cNvPr id="12" name="Picture 11" descr="A picture containing text&#10;&#10;Description automatically generated">
            <a:extLst>
              <a:ext uri="{FF2B5EF4-FFF2-40B4-BE49-F238E27FC236}">
                <a16:creationId xmlns:a16="http://schemas.microsoft.com/office/drawing/2014/main" id="{289D2D29-7573-6A41-BAE0-8F29DE768FE2}"/>
              </a:ext>
            </a:extLst>
          </p:cNvPr>
          <p:cNvPicPr>
            <a:picLocks noChangeAspect="1"/>
          </p:cNvPicPr>
          <p:nvPr/>
        </p:nvPicPr>
        <p:blipFill>
          <a:blip r:embed="rId4"/>
          <a:stretch>
            <a:fillRect/>
          </a:stretch>
        </p:blipFill>
        <p:spPr>
          <a:xfrm>
            <a:off x="438492" y="365760"/>
            <a:ext cx="5621528" cy="2064697"/>
          </a:xfrm>
          <a:prstGeom prst="rect">
            <a:avLst/>
          </a:prstGeom>
        </p:spPr>
      </p:pic>
    </p:spTree>
    <p:extLst>
      <p:ext uri="{BB962C8B-B14F-4D97-AF65-F5344CB8AC3E}">
        <p14:creationId xmlns:p14="http://schemas.microsoft.com/office/powerpoint/2010/main" val="2100459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5C97A-35C9-0C47-A398-09F734C8F862}"/>
              </a:ext>
            </a:extLst>
          </p:cNvPr>
          <p:cNvSpPr>
            <a:spLocks noGrp="1"/>
          </p:cNvSpPr>
          <p:nvPr>
            <p:ph type="title"/>
          </p:nvPr>
        </p:nvSpPr>
        <p:spPr/>
        <p:txBody>
          <a:bodyPr/>
          <a:lstStyle/>
          <a:p>
            <a:r>
              <a:rPr lang="en-US" dirty="0"/>
              <a:t>Coordinates &amp; Projections</a:t>
            </a:r>
          </a:p>
        </p:txBody>
      </p:sp>
      <p:sp>
        <p:nvSpPr>
          <p:cNvPr id="3" name="Content Placeholder 2">
            <a:extLst>
              <a:ext uri="{FF2B5EF4-FFF2-40B4-BE49-F238E27FC236}">
                <a16:creationId xmlns:a16="http://schemas.microsoft.com/office/drawing/2014/main" id="{0E01BFF6-5E87-854D-B2F3-DF25634C940A}"/>
              </a:ext>
            </a:extLst>
          </p:cNvPr>
          <p:cNvSpPr>
            <a:spLocks noGrp="1"/>
          </p:cNvSpPr>
          <p:nvPr>
            <p:ph idx="1"/>
          </p:nvPr>
        </p:nvSpPr>
        <p:spPr/>
        <p:txBody>
          <a:bodyPr/>
          <a:lstStyle/>
          <a:p>
            <a:r>
              <a:rPr lang="en-US" dirty="0"/>
              <a:t>We reference the geoid as our “zero-height” 3D baseline for spatial locations on, above, or below Earth</a:t>
            </a:r>
          </a:p>
          <a:p>
            <a:pPr lvl="1"/>
            <a:r>
              <a:rPr lang="en-US" dirty="0"/>
              <a:t>Geoid defined by gravity, and is fixed regardless of atmospheric or oceanic processes</a:t>
            </a:r>
          </a:p>
          <a:p>
            <a:r>
              <a:rPr lang="en-US" dirty="0"/>
              <a:t>We start with horizontal and vertical reference systems, or </a:t>
            </a:r>
            <a:r>
              <a:rPr lang="en-US" i="1" dirty="0"/>
              <a:t>datums</a:t>
            </a:r>
            <a:r>
              <a:rPr lang="en-US" dirty="0"/>
              <a:t>, to define the position of an object relative to the ellipsoid</a:t>
            </a:r>
          </a:p>
          <a:p>
            <a:pPr lvl="1"/>
            <a:r>
              <a:rPr lang="en-US" dirty="0"/>
              <a:t>There are several main ellipsoids to choose from (e.g. WGS84)</a:t>
            </a:r>
          </a:p>
          <a:p>
            <a:r>
              <a:rPr lang="en-US" dirty="0"/>
              <a:t>Next, we define the </a:t>
            </a:r>
            <a:r>
              <a:rPr lang="en-US" i="1" dirty="0"/>
              <a:t>projection system</a:t>
            </a:r>
            <a:r>
              <a:rPr lang="en-US" dirty="0"/>
              <a:t>, which converts our </a:t>
            </a:r>
            <a:r>
              <a:rPr lang="en-US" dirty="0" err="1"/>
              <a:t>ellipsoidally</a:t>
            </a:r>
            <a:r>
              <a:rPr lang="en-US" dirty="0"/>
              <a:t>-referenced positions to a flat, 2D map.</a:t>
            </a:r>
          </a:p>
          <a:p>
            <a:pPr lvl="1"/>
            <a:r>
              <a:rPr lang="en-US" dirty="0"/>
              <a:t>This is where the dizzying array of projection systems comes in!</a:t>
            </a:r>
          </a:p>
          <a:p>
            <a:pPr lvl="1"/>
            <a:r>
              <a:rPr lang="en-US" dirty="0"/>
              <a:t>Choice of projection has been a topic of recent debate and controversy</a:t>
            </a:r>
          </a:p>
        </p:txBody>
      </p:sp>
      <p:sp>
        <p:nvSpPr>
          <p:cNvPr id="4" name="Date Placeholder 3">
            <a:extLst>
              <a:ext uri="{FF2B5EF4-FFF2-40B4-BE49-F238E27FC236}">
                <a16:creationId xmlns:a16="http://schemas.microsoft.com/office/drawing/2014/main" id="{EBDCFB9C-68CA-5043-86C4-C9E86D68E851}"/>
              </a:ext>
            </a:extLst>
          </p:cNvPr>
          <p:cNvSpPr>
            <a:spLocks noGrp="1"/>
          </p:cNvSpPr>
          <p:nvPr>
            <p:ph type="dt" sz="half" idx="10"/>
          </p:nvPr>
        </p:nvSpPr>
        <p:spPr/>
        <p:txBody>
          <a:bodyPr/>
          <a:lstStyle/>
          <a:p>
            <a:fld id="{0C058645-6F24-9C43-8FC3-443F02031404}" type="datetime1">
              <a:rPr lang="en-US" smtClean="0"/>
              <a:t>10/26/21</a:t>
            </a:fld>
            <a:endParaRPr lang="en-US" dirty="0"/>
          </a:p>
        </p:txBody>
      </p:sp>
      <p:sp>
        <p:nvSpPr>
          <p:cNvPr id="6" name="Slide Number Placeholder 5">
            <a:extLst>
              <a:ext uri="{FF2B5EF4-FFF2-40B4-BE49-F238E27FC236}">
                <a16:creationId xmlns:a16="http://schemas.microsoft.com/office/drawing/2014/main" id="{624CD7DF-8F06-3B4D-9D55-0BB624E88CC4}"/>
              </a:ext>
            </a:extLst>
          </p:cNvPr>
          <p:cNvSpPr>
            <a:spLocks noGrp="1"/>
          </p:cNvSpPr>
          <p:nvPr>
            <p:ph type="sldNum" sz="quarter" idx="12"/>
          </p:nvPr>
        </p:nvSpPr>
        <p:spPr/>
        <p:txBody>
          <a:bodyPr>
            <a:normAutofit lnSpcReduction="10000"/>
          </a:bodyPr>
          <a:lstStyle/>
          <a:p>
            <a:fld id="{4FAB73BC-B049-4115-A692-8D63A059BFB8}" type="slidenum">
              <a:rPr lang="en-US" smtClean="0"/>
              <a:t>5</a:t>
            </a:fld>
            <a:endParaRPr lang="en-US" dirty="0"/>
          </a:p>
        </p:txBody>
      </p:sp>
      <p:sp>
        <p:nvSpPr>
          <p:cNvPr id="7" name="Footer Placeholder 4">
            <a:extLst>
              <a:ext uri="{FF2B5EF4-FFF2-40B4-BE49-F238E27FC236}">
                <a16:creationId xmlns:a16="http://schemas.microsoft.com/office/drawing/2014/main" id="{CD61ED01-081B-1040-8674-41E6C2D0C312}"/>
              </a:ext>
            </a:extLst>
          </p:cNvPr>
          <p:cNvSpPr>
            <a:spLocks noGrp="1"/>
          </p:cNvSpPr>
          <p:nvPr>
            <p:ph type="ftr" sz="quarter" idx="3"/>
          </p:nvPr>
        </p:nvSpPr>
        <p:spPr>
          <a:xfrm rot="16200000">
            <a:off x="9959341" y="4046537"/>
            <a:ext cx="3581400" cy="365125"/>
          </a:xfrm>
        </p:spPr>
        <p:txBody>
          <a:bodyPr/>
          <a:lstStyle/>
          <a:p>
            <a:r>
              <a:rPr lang="en-US" dirty="0"/>
              <a:t>UC GIS for Geoscientists- Session 1 - GIS Fundamentals  Presented by N.D. Barber (Cambridge) ndb38@cam.ac.uk</a:t>
            </a:r>
          </a:p>
        </p:txBody>
      </p:sp>
    </p:spTree>
    <p:extLst>
      <p:ext uri="{BB962C8B-B14F-4D97-AF65-F5344CB8AC3E}">
        <p14:creationId xmlns:p14="http://schemas.microsoft.com/office/powerpoint/2010/main" val="29403782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BCD3C-3FEF-F745-BFE7-8AB0A856DF33}"/>
              </a:ext>
            </a:extLst>
          </p:cNvPr>
          <p:cNvSpPr>
            <a:spLocks noGrp="1"/>
          </p:cNvSpPr>
          <p:nvPr>
            <p:ph type="title"/>
          </p:nvPr>
        </p:nvSpPr>
        <p:spPr/>
        <p:txBody>
          <a:bodyPr/>
          <a:lstStyle/>
          <a:p>
            <a:r>
              <a:rPr lang="en-US" dirty="0"/>
              <a:t>Mercator Projection System</a:t>
            </a:r>
          </a:p>
        </p:txBody>
      </p:sp>
      <p:sp>
        <p:nvSpPr>
          <p:cNvPr id="3" name="Content Placeholder 2">
            <a:extLst>
              <a:ext uri="{FF2B5EF4-FFF2-40B4-BE49-F238E27FC236}">
                <a16:creationId xmlns:a16="http://schemas.microsoft.com/office/drawing/2014/main" id="{713BFCE3-8F89-3042-97CF-25C14617DB73}"/>
              </a:ext>
            </a:extLst>
          </p:cNvPr>
          <p:cNvSpPr>
            <a:spLocks noGrp="1"/>
          </p:cNvSpPr>
          <p:nvPr>
            <p:ph idx="1"/>
          </p:nvPr>
        </p:nvSpPr>
        <p:spPr>
          <a:xfrm>
            <a:off x="125861" y="1820863"/>
            <a:ext cx="4450922" cy="4351337"/>
          </a:xfrm>
        </p:spPr>
        <p:txBody>
          <a:bodyPr/>
          <a:lstStyle/>
          <a:p>
            <a:r>
              <a:rPr lang="en-US" dirty="0"/>
              <a:t>Defined by Gerardus Mercator in 1569</a:t>
            </a:r>
          </a:p>
          <a:p>
            <a:r>
              <a:rPr lang="en-US" dirty="0"/>
              <a:t>Cylindrical map projection</a:t>
            </a:r>
          </a:p>
          <a:p>
            <a:r>
              <a:rPr lang="en-US" dirty="0"/>
              <a:t>The gold standard for 16</a:t>
            </a:r>
            <a:r>
              <a:rPr lang="en-US" baseline="30000" dirty="0"/>
              <a:t>th</a:t>
            </a:r>
            <a:r>
              <a:rPr lang="en-US" dirty="0"/>
              <a:t> century navigation because it preserves local directions and shapes</a:t>
            </a:r>
          </a:p>
          <a:p>
            <a:pPr lvl="1"/>
            <a:r>
              <a:rPr lang="en-US" dirty="0"/>
              <a:t>Also known as a </a:t>
            </a:r>
            <a:r>
              <a:rPr lang="en-US" b="1" dirty="0"/>
              <a:t>conformal projection</a:t>
            </a:r>
            <a:r>
              <a:rPr lang="en-US" dirty="0"/>
              <a:t>: every angle between two curves that cross each other is preserved in the final map</a:t>
            </a:r>
          </a:p>
          <a:p>
            <a:r>
              <a:rPr lang="en-US" dirty="0"/>
              <a:t>Side Effect: increasingly inflates the size of objects away from the equator</a:t>
            </a:r>
          </a:p>
          <a:p>
            <a:r>
              <a:rPr lang="en-US" dirty="0"/>
              <a:t>Became the preferred world map projection in 19</a:t>
            </a:r>
            <a:r>
              <a:rPr lang="en-US" baseline="30000" dirty="0"/>
              <a:t>th</a:t>
            </a:r>
            <a:r>
              <a:rPr lang="en-US" dirty="0"/>
              <a:t> and 20</a:t>
            </a:r>
            <a:r>
              <a:rPr lang="en-US" baseline="30000" dirty="0"/>
              <a:t>th</a:t>
            </a:r>
            <a:r>
              <a:rPr lang="en-US" dirty="0"/>
              <a:t> centuries</a:t>
            </a:r>
          </a:p>
          <a:p>
            <a:pPr lvl="1"/>
            <a:endParaRPr lang="en-US" dirty="0"/>
          </a:p>
          <a:p>
            <a:pPr lvl="1"/>
            <a:endParaRPr lang="en-US" dirty="0"/>
          </a:p>
          <a:p>
            <a:endParaRPr lang="en-US" dirty="0"/>
          </a:p>
        </p:txBody>
      </p:sp>
      <p:sp>
        <p:nvSpPr>
          <p:cNvPr id="4" name="Date Placeholder 3">
            <a:extLst>
              <a:ext uri="{FF2B5EF4-FFF2-40B4-BE49-F238E27FC236}">
                <a16:creationId xmlns:a16="http://schemas.microsoft.com/office/drawing/2014/main" id="{04F7793D-ACE1-3B46-8B24-652943784439}"/>
              </a:ext>
            </a:extLst>
          </p:cNvPr>
          <p:cNvSpPr>
            <a:spLocks noGrp="1"/>
          </p:cNvSpPr>
          <p:nvPr>
            <p:ph type="dt" sz="half" idx="10"/>
          </p:nvPr>
        </p:nvSpPr>
        <p:spPr/>
        <p:txBody>
          <a:bodyPr/>
          <a:lstStyle/>
          <a:p>
            <a:fld id="{0C058645-6F24-9C43-8FC3-443F02031404}" type="datetime1">
              <a:rPr lang="en-US" smtClean="0"/>
              <a:t>10/26/21</a:t>
            </a:fld>
            <a:endParaRPr lang="en-US" dirty="0"/>
          </a:p>
        </p:txBody>
      </p:sp>
      <p:sp>
        <p:nvSpPr>
          <p:cNvPr id="5" name="Slide Number Placeholder 4">
            <a:extLst>
              <a:ext uri="{FF2B5EF4-FFF2-40B4-BE49-F238E27FC236}">
                <a16:creationId xmlns:a16="http://schemas.microsoft.com/office/drawing/2014/main" id="{470A3244-71D6-484D-B22F-35641640B3EC}"/>
              </a:ext>
            </a:extLst>
          </p:cNvPr>
          <p:cNvSpPr>
            <a:spLocks noGrp="1"/>
          </p:cNvSpPr>
          <p:nvPr>
            <p:ph type="sldNum" sz="quarter" idx="12"/>
          </p:nvPr>
        </p:nvSpPr>
        <p:spPr/>
        <p:txBody>
          <a:bodyPr>
            <a:normAutofit lnSpcReduction="10000"/>
          </a:bodyPr>
          <a:lstStyle/>
          <a:p>
            <a:fld id="{4FAB73BC-B049-4115-A692-8D63A059BFB8}" type="slidenum">
              <a:rPr lang="en-US" smtClean="0"/>
              <a:t>6</a:t>
            </a:fld>
            <a:endParaRPr lang="en-US" dirty="0"/>
          </a:p>
        </p:txBody>
      </p:sp>
      <p:sp>
        <p:nvSpPr>
          <p:cNvPr id="6" name="Footer Placeholder 5">
            <a:extLst>
              <a:ext uri="{FF2B5EF4-FFF2-40B4-BE49-F238E27FC236}">
                <a16:creationId xmlns:a16="http://schemas.microsoft.com/office/drawing/2014/main" id="{3E4E7629-7F27-4544-8A32-C90E80C84C95}"/>
              </a:ext>
            </a:extLst>
          </p:cNvPr>
          <p:cNvSpPr>
            <a:spLocks noGrp="1"/>
          </p:cNvSpPr>
          <p:nvPr>
            <p:ph type="ftr" sz="quarter" idx="3"/>
          </p:nvPr>
        </p:nvSpPr>
        <p:spPr/>
        <p:txBody>
          <a:bodyPr/>
          <a:lstStyle/>
          <a:p>
            <a:r>
              <a:rPr lang="en-US"/>
              <a:t>VMSG GIS for Geoscientists- Session 1 - GIS Fundamentals  Presented by N.D. Barber (Cambridge) ndb38@cam.ac.uk</a:t>
            </a:r>
            <a:endParaRPr lang="en-US" dirty="0"/>
          </a:p>
        </p:txBody>
      </p:sp>
      <p:pic>
        <p:nvPicPr>
          <p:cNvPr id="8" name="Picture 7" descr="Diagram&#10;&#10;Description automatically generated">
            <a:extLst>
              <a:ext uri="{FF2B5EF4-FFF2-40B4-BE49-F238E27FC236}">
                <a16:creationId xmlns:a16="http://schemas.microsoft.com/office/drawing/2014/main" id="{1F19D59B-CC88-9140-90D0-6733900DA195}"/>
              </a:ext>
            </a:extLst>
          </p:cNvPr>
          <p:cNvPicPr>
            <a:picLocks noChangeAspect="1"/>
          </p:cNvPicPr>
          <p:nvPr/>
        </p:nvPicPr>
        <p:blipFill>
          <a:blip r:embed="rId2"/>
          <a:stretch>
            <a:fillRect/>
          </a:stretch>
        </p:blipFill>
        <p:spPr>
          <a:xfrm>
            <a:off x="4576783" y="1691322"/>
            <a:ext cx="6684212" cy="4127501"/>
          </a:xfrm>
          <a:prstGeom prst="rect">
            <a:avLst/>
          </a:prstGeom>
        </p:spPr>
      </p:pic>
    </p:spTree>
    <p:extLst>
      <p:ext uri="{BB962C8B-B14F-4D97-AF65-F5344CB8AC3E}">
        <p14:creationId xmlns:p14="http://schemas.microsoft.com/office/powerpoint/2010/main" val="2488171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48F98-41F8-4845-AC11-F9F315869141}"/>
              </a:ext>
            </a:extLst>
          </p:cNvPr>
          <p:cNvSpPr>
            <a:spLocks noGrp="1"/>
          </p:cNvSpPr>
          <p:nvPr>
            <p:ph type="title"/>
          </p:nvPr>
        </p:nvSpPr>
        <p:spPr/>
        <p:txBody>
          <a:bodyPr/>
          <a:lstStyle/>
          <a:p>
            <a:endParaRPr lang="en-US"/>
          </a:p>
        </p:txBody>
      </p:sp>
      <p:pic>
        <p:nvPicPr>
          <p:cNvPr id="8" name="Content Placeholder 7" descr="Map&#10;&#10;Description automatically generated">
            <a:extLst>
              <a:ext uri="{FF2B5EF4-FFF2-40B4-BE49-F238E27FC236}">
                <a16:creationId xmlns:a16="http://schemas.microsoft.com/office/drawing/2014/main" id="{53DA2C5A-281B-2149-83BA-610A6628CFAB}"/>
              </a:ext>
            </a:extLst>
          </p:cNvPr>
          <p:cNvPicPr>
            <a:picLocks noGrp="1" noChangeAspect="1"/>
          </p:cNvPicPr>
          <p:nvPr>
            <p:ph idx="1"/>
          </p:nvPr>
        </p:nvPicPr>
        <p:blipFill>
          <a:blip r:embed="rId2"/>
          <a:stretch>
            <a:fillRect/>
          </a:stretch>
        </p:blipFill>
        <p:spPr>
          <a:xfrm>
            <a:off x="2206752" y="8212"/>
            <a:ext cx="6358128" cy="6849788"/>
          </a:xfrm>
        </p:spPr>
      </p:pic>
      <p:sp>
        <p:nvSpPr>
          <p:cNvPr id="4" name="Date Placeholder 3">
            <a:extLst>
              <a:ext uri="{FF2B5EF4-FFF2-40B4-BE49-F238E27FC236}">
                <a16:creationId xmlns:a16="http://schemas.microsoft.com/office/drawing/2014/main" id="{4FBF7936-51A2-1143-86A8-14D6B5D48DA5}"/>
              </a:ext>
            </a:extLst>
          </p:cNvPr>
          <p:cNvSpPr>
            <a:spLocks noGrp="1"/>
          </p:cNvSpPr>
          <p:nvPr>
            <p:ph type="dt" sz="half" idx="10"/>
          </p:nvPr>
        </p:nvSpPr>
        <p:spPr/>
        <p:txBody>
          <a:bodyPr/>
          <a:lstStyle/>
          <a:p>
            <a:fld id="{0C058645-6F24-9C43-8FC3-443F02031404}" type="datetime1">
              <a:rPr lang="en-US" smtClean="0"/>
              <a:t>10/26/21</a:t>
            </a:fld>
            <a:endParaRPr lang="en-US" dirty="0"/>
          </a:p>
        </p:txBody>
      </p:sp>
      <p:sp>
        <p:nvSpPr>
          <p:cNvPr id="5" name="Slide Number Placeholder 4">
            <a:extLst>
              <a:ext uri="{FF2B5EF4-FFF2-40B4-BE49-F238E27FC236}">
                <a16:creationId xmlns:a16="http://schemas.microsoft.com/office/drawing/2014/main" id="{267B2FB8-905E-6A45-8885-61C5A82FF504}"/>
              </a:ext>
            </a:extLst>
          </p:cNvPr>
          <p:cNvSpPr>
            <a:spLocks noGrp="1"/>
          </p:cNvSpPr>
          <p:nvPr>
            <p:ph type="sldNum" sz="quarter" idx="12"/>
          </p:nvPr>
        </p:nvSpPr>
        <p:spPr/>
        <p:txBody>
          <a:bodyPr>
            <a:normAutofit lnSpcReduction="10000"/>
          </a:bodyPr>
          <a:lstStyle/>
          <a:p>
            <a:fld id="{4FAB73BC-B049-4115-A692-8D63A059BFB8}" type="slidenum">
              <a:rPr lang="en-US" smtClean="0"/>
              <a:t>7</a:t>
            </a:fld>
            <a:endParaRPr lang="en-US" dirty="0"/>
          </a:p>
        </p:txBody>
      </p:sp>
      <p:sp>
        <p:nvSpPr>
          <p:cNvPr id="6" name="Footer Placeholder 5">
            <a:extLst>
              <a:ext uri="{FF2B5EF4-FFF2-40B4-BE49-F238E27FC236}">
                <a16:creationId xmlns:a16="http://schemas.microsoft.com/office/drawing/2014/main" id="{4CA305C0-6D48-314B-B04A-DB41D4B139FC}"/>
              </a:ext>
            </a:extLst>
          </p:cNvPr>
          <p:cNvSpPr>
            <a:spLocks noGrp="1"/>
          </p:cNvSpPr>
          <p:nvPr>
            <p:ph type="ftr" sz="quarter" idx="3"/>
          </p:nvPr>
        </p:nvSpPr>
        <p:spPr>
          <a:xfrm rot="16200000">
            <a:off x="9959341" y="4046537"/>
            <a:ext cx="3581400" cy="365125"/>
          </a:xfrm>
        </p:spPr>
        <p:txBody>
          <a:bodyPr/>
          <a:lstStyle/>
          <a:p>
            <a:r>
              <a:rPr lang="en-US"/>
              <a:t>UC GIS for Geoscientists- Session 1 - GIS Fundamentals  Presented by N.D. Barber (Cambridge) ndb38@cam.ac.uk</a:t>
            </a:r>
            <a:endParaRPr lang="en-US" dirty="0"/>
          </a:p>
        </p:txBody>
      </p:sp>
    </p:spTree>
    <p:extLst>
      <p:ext uri="{BB962C8B-B14F-4D97-AF65-F5344CB8AC3E}">
        <p14:creationId xmlns:p14="http://schemas.microsoft.com/office/powerpoint/2010/main" val="38226959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66FE1-976A-AD40-B198-335711A426F9}"/>
              </a:ext>
            </a:extLst>
          </p:cNvPr>
          <p:cNvSpPr>
            <a:spLocks noGrp="1"/>
          </p:cNvSpPr>
          <p:nvPr>
            <p:ph type="title"/>
          </p:nvPr>
        </p:nvSpPr>
        <p:spPr/>
        <p:txBody>
          <a:bodyPr/>
          <a:lstStyle/>
          <a:p>
            <a:r>
              <a:rPr lang="en-US" dirty="0">
                <a:hlinkClick r:id="rId2"/>
              </a:rPr>
              <a:t>www.thetruesizeof.com</a:t>
            </a:r>
            <a:endParaRPr lang="en-US" dirty="0"/>
          </a:p>
        </p:txBody>
      </p:sp>
      <p:pic>
        <p:nvPicPr>
          <p:cNvPr id="8" name="Content Placeholder 7" descr="A close up of a map&#10;&#10;Description automatically generated">
            <a:extLst>
              <a:ext uri="{FF2B5EF4-FFF2-40B4-BE49-F238E27FC236}">
                <a16:creationId xmlns:a16="http://schemas.microsoft.com/office/drawing/2014/main" id="{290DCC62-202D-5F46-B099-A2653808E603}"/>
              </a:ext>
            </a:extLst>
          </p:cNvPr>
          <p:cNvPicPr>
            <a:picLocks noGrp="1" noChangeAspect="1"/>
          </p:cNvPicPr>
          <p:nvPr>
            <p:ph idx="1"/>
          </p:nvPr>
        </p:nvPicPr>
        <p:blipFill>
          <a:blip r:embed="rId3"/>
          <a:stretch>
            <a:fillRect/>
          </a:stretch>
        </p:blipFill>
        <p:spPr>
          <a:xfrm>
            <a:off x="2137719" y="1691322"/>
            <a:ext cx="7073814" cy="5040092"/>
          </a:xfrm>
        </p:spPr>
      </p:pic>
      <p:sp>
        <p:nvSpPr>
          <p:cNvPr id="4" name="Date Placeholder 3">
            <a:extLst>
              <a:ext uri="{FF2B5EF4-FFF2-40B4-BE49-F238E27FC236}">
                <a16:creationId xmlns:a16="http://schemas.microsoft.com/office/drawing/2014/main" id="{E9C56B3A-BF8F-E241-8CF2-3CAD0EE3D8AE}"/>
              </a:ext>
            </a:extLst>
          </p:cNvPr>
          <p:cNvSpPr>
            <a:spLocks noGrp="1"/>
          </p:cNvSpPr>
          <p:nvPr>
            <p:ph type="dt" sz="half" idx="10"/>
          </p:nvPr>
        </p:nvSpPr>
        <p:spPr/>
        <p:txBody>
          <a:bodyPr/>
          <a:lstStyle/>
          <a:p>
            <a:fld id="{0C058645-6F24-9C43-8FC3-443F02031404}" type="datetime1">
              <a:rPr lang="en-US" smtClean="0"/>
              <a:t>10/26/21</a:t>
            </a:fld>
            <a:endParaRPr lang="en-US" dirty="0"/>
          </a:p>
        </p:txBody>
      </p:sp>
      <p:sp>
        <p:nvSpPr>
          <p:cNvPr id="6" name="Slide Number Placeholder 5">
            <a:extLst>
              <a:ext uri="{FF2B5EF4-FFF2-40B4-BE49-F238E27FC236}">
                <a16:creationId xmlns:a16="http://schemas.microsoft.com/office/drawing/2014/main" id="{4094053E-B16D-2B48-AFA4-12A1C74433C2}"/>
              </a:ext>
            </a:extLst>
          </p:cNvPr>
          <p:cNvSpPr>
            <a:spLocks noGrp="1"/>
          </p:cNvSpPr>
          <p:nvPr>
            <p:ph type="sldNum" sz="quarter" idx="12"/>
          </p:nvPr>
        </p:nvSpPr>
        <p:spPr/>
        <p:txBody>
          <a:bodyPr>
            <a:normAutofit lnSpcReduction="10000"/>
          </a:bodyPr>
          <a:lstStyle/>
          <a:p>
            <a:fld id="{4FAB73BC-B049-4115-A692-8D63A059BFB8}" type="slidenum">
              <a:rPr lang="en-US" smtClean="0"/>
              <a:t>8</a:t>
            </a:fld>
            <a:endParaRPr lang="en-US" dirty="0"/>
          </a:p>
        </p:txBody>
      </p:sp>
      <p:sp>
        <p:nvSpPr>
          <p:cNvPr id="7" name="Footer Placeholder 4">
            <a:extLst>
              <a:ext uri="{FF2B5EF4-FFF2-40B4-BE49-F238E27FC236}">
                <a16:creationId xmlns:a16="http://schemas.microsoft.com/office/drawing/2014/main" id="{9AB2440A-CE9C-0C46-AA73-BE05DDACA80D}"/>
              </a:ext>
            </a:extLst>
          </p:cNvPr>
          <p:cNvSpPr>
            <a:spLocks noGrp="1"/>
          </p:cNvSpPr>
          <p:nvPr>
            <p:ph type="ftr" sz="quarter" idx="3"/>
          </p:nvPr>
        </p:nvSpPr>
        <p:spPr>
          <a:xfrm rot="16200000">
            <a:off x="9959341" y="4046537"/>
            <a:ext cx="3581400" cy="365125"/>
          </a:xfrm>
        </p:spPr>
        <p:txBody>
          <a:bodyPr/>
          <a:lstStyle/>
          <a:p>
            <a:r>
              <a:rPr lang="en-US" dirty="0"/>
              <a:t>UC GIS for Geoscientists- Session 1 - GIS Fundamentals  Presented by N.D. Barber (Cambridge) ndb38@cam.ac.uk</a:t>
            </a:r>
          </a:p>
        </p:txBody>
      </p:sp>
    </p:spTree>
    <p:extLst>
      <p:ext uri="{BB962C8B-B14F-4D97-AF65-F5344CB8AC3E}">
        <p14:creationId xmlns:p14="http://schemas.microsoft.com/office/powerpoint/2010/main" val="1157154968"/>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Presentation1" id="{5DF7EF6E-B0AA-2A48-B24B-17DF61901145}" vid="{88F39552-5500-9048-98D2-CF5E11DEBD6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TotalTime>
  <Words>872</Words>
  <Application>Microsoft Macintosh PowerPoint</Application>
  <PresentationFormat>Widescreen</PresentationFormat>
  <Paragraphs>76</Paragraphs>
  <Slides>9</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Candara</vt:lpstr>
      <vt:lpstr>Century Schoolbook</vt:lpstr>
      <vt:lpstr>Wingdings 2</vt:lpstr>
      <vt:lpstr>View</vt:lpstr>
      <vt:lpstr>GIS for Geoscientists Session 1: Projections</vt:lpstr>
      <vt:lpstr>Coordinates &amp; Projections</vt:lpstr>
      <vt:lpstr>Coordinates &amp; Projections</vt:lpstr>
      <vt:lpstr>Defining the Reference System</vt:lpstr>
      <vt:lpstr>PowerPoint Presentation</vt:lpstr>
      <vt:lpstr>Coordinates &amp; Projections</vt:lpstr>
      <vt:lpstr>Mercator Projection System</vt:lpstr>
      <vt:lpstr>PowerPoint Presentation</vt:lpstr>
      <vt:lpstr>www.thetruesizeof.com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GIS for Geoscientists Session 1: Why GIS?</dc:title>
  <dc:creator>N.D. Barber</dc:creator>
  <cp:lastModifiedBy>N.D. Barber</cp:lastModifiedBy>
  <cp:revision>16</cp:revision>
  <dcterms:created xsi:type="dcterms:W3CDTF">2020-11-01T20:50:12Z</dcterms:created>
  <dcterms:modified xsi:type="dcterms:W3CDTF">2021-10-26T20:44:10Z</dcterms:modified>
</cp:coreProperties>
</file>

<file path=docProps/thumbnail.jpeg>
</file>